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5"/>
  </p:notesMasterIdLst>
  <p:handoutMasterIdLst>
    <p:handoutMasterId r:id="rId16"/>
  </p:handoutMasterIdLst>
  <p:sldIdLst>
    <p:sldId id="258" r:id="rId2"/>
    <p:sldId id="259" r:id="rId3"/>
    <p:sldId id="261" r:id="rId4"/>
    <p:sldId id="262" r:id="rId5"/>
    <p:sldId id="263" r:id="rId6"/>
    <p:sldId id="264" r:id="rId7"/>
    <p:sldId id="265" r:id="rId8"/>
    <p:sldId id="266" r:id="rId9"/>
    <p:sldId id="267" r:id="rId10"/>
    <p:sldId id="268" r:id="rId11"/>
    <p:sldId id="269" r:id="rId12"/>
    <p:sldId id="270" r:id="rId13"/>
    <p:sldId id="260" r:id="rId14"/>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1FA"/>
    <a:srgbClr val="0000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86447" autoAdjust="0"/>
  </p:normalViewPr>
  <p:slideViewPr>
    <p:cSldViewPr>
      <p:cViewPr varScale="1">
        <p:scale>
          <a:sx n="114" d="100"/>
          <a:sy n="114" d="100"/>
        </p:scale>
        <p:origin x="1584" y="114"/>
      </p:cViewPr>
      <p:guideLst>
        <p:guide orient="horz" pos="2160"/>
        <p:guide pos="2880"/>
      </p:guideLst>
    </p:cSldViewPr>
  </p:slideViewPr>
  <p:outlineViewPr>
    <p:cViewPr>
      <p:scale>
        <a:sx n="33" d="100"/>
        <a:sy n="33" d="100"/>
      </p:scale>
      <p:origin x="258" y="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88" d="100"/>
          <a:sy n="88" d="100"/>
        </p:scale>
        <p:origin x="-38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cs typeface="+mn-cs"/>
              </a:defRPr>
            </a:lvl1pPr>
          </a:lstStyle>
          <a:p>
            <a:pPr>
              <a:defRPr/>
            </a:pPr>
            <a:endParaRPr lang="it-IT"/>
          </a:p>
        </p:txBody>
      </p:sp>
      <p:sp>
        <p:nvSpPr>
          <p:cNvPr id="1310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cs typeface="+mn-cs"/>
              </a:defRPr>
            </a:lvl1pPr>
          </a:lstStyle>
          <a:p>
            <a:pPr>
              <a:defRPr/>
            </a:pPr>
            <a:endParaRPr lang="it-IT"/>
          </a:p>
        </p:txBody>
      </p:sp>
      <p:sp>
        <p:nvSpPr>
          <p:cNvPr id="1310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cs typeface="+mn-cs"/>
              </a:defRPr>
            </a:lvl1pPr>
          </a:lstStyle>
          <a:p>
            <a:pPr>
              <a:defRPr/>
            </a:pPr>
            <a:endParaRPr lang="it-IT"/>
          </a:p>
        </p:txBody>
      </p:sp>
      <p:sp>
        <p:nvSpPr>
          <p:cNvPr id="1310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mn-cs"/>
              </a:defRPr>
            </a:lvl1pPr>
          </a:lstStyle>
          <a:p>
            <a:pPr>
              <a:defRPr/>
            </a:pPr>
            <a:fld id="{65549FC6-CD0D-43A8-9D23-B564914DDBB1}" type="slidenum">
              <a:rPr lang="it-IT"/>
              <a:pPr>
                <a:defRPr/>
              </a:pPr>
              <a:t>‹N›</a:t>
            </a:fld>
            <a:endParaRPr 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cs typeface="+mn-cs"/>
              </a:defRPr>
            </a:lvl1pPr>
          </a:lstStyle>
          <a:p>
            <a:pPr>
              <a:defRPr/>
            </a:pPr>
            <a:endParaRPr lang="it-IT"/>
          </a:p>
        </p:txBody>
      </p:sp>
      <p:sp>
        <p:nvSpPr>
          <p:cNvPr id="645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cs typeface="+mn-cs"/>
              </a:defRPr>
            </a:lvl1pPr>
          </a:lstStyle>
          <a:p>
            <a:pPr>
              <a:defRPr/>
            </a:pPr>
            <a:endParaRPr lang="it-IT"/>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45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45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cs typeface="+mn-cs"/>
              </a:defRPr>
            </a:lvl1pPr>
          </a:lstStyle>
          <a:p>
            <a:pPr>
              <a:defRPr/>
            </a:pPr>
            <a:endParaRPr lang="it-IT"/>
          </a:p>
        </p:txBody>
      </p:sp>
      <p:sp>
        <p:nvSpPr>
          <p:cNvPr id="645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mn-cs"/>
              </a:defRPr>
            </a:lvl1pPr>
          </a:lstStyle>
          <a:p>
            <a:pPr>
              <a:defRPr/>
            </a:pPr>
            <a:fld id="{EAFDE2F7-6A50-4890-AC7A-2B1CABF3F39B}"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13</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2</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3</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4</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5</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a:ln/>
        </p:spPr>
        <p:txBody>
          <a:bodyPr/>
          <a:lstStyle/>
          <a:p>
            <a:endParaRPr lang="it-IT">
              <a:latin typeface="Times New Roman" pitchFamily="18" charset="0"/>
            </a:endParaRPr>
          </a:p>
        </p:txBody>
      </p:sp>
      <p:sp>
        <p:nvSpPr>
          <p:cNvPr id="4" name="Segnaposto numero diapositiva 3"/>
          <p:cNvSpPr>
            <a:spLocks noGrp="1"/>
          </p:cNvSpPr>
          <p:nvPr>
            <p:ph type="sldNum" sz="quarter" idx="5"/>
          </p:nvPr>
        </p:nvSpPr>
        <p:spPr/>
        <p:txBody>
          <a:bodyPr/>
          <a:lstStyle/>
          <a:p>
            <a:pPr>
              <a:defRPr/>
            </a:pPr>
            <a:fld id="{AC737DA6-8875-41BC-8740-4078E8553C91}" type="slidenum">
              <a:rPr lang="it-IT" smtClean="0"/>
              <a:pPr>
                <a:defRPr/>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3365500"/>
            <a:chOff x="0" y="0"/>
            <a:chExt cx="5760" cy="2120"/>
          </a:xfrm>
        </p:grpSpPr>
        <p:pic>
          <p:nvPicPr>
            <p:cNvPr id="5" name="Picture 3" descr="D:\FRONTPAGE THEMES\ARTSY\ARTBANNA.PNG"/>
            <p:cNvPicPr>
              <a:picLocks noChangeAspect="1" noChangeArrowheads="1"/>
            </p:cNvPicPr>
            <p:nvPr userDrawn="1"/>
          </p:nvPicPr>
          <p:blipFill>
            <a:blip r:embed="rId2"/>
            <a:srcRect l="8125"/>
            <a:stretch>
              <a:fillRect/>
            </a:stretch>
          </p:blipFill>
          <p:spPr bwMode="invGray">
            <a:xfrm>
              <a:off x="0" y="0"/>
              <a:ext cx="5760" cy="576"/>
            </a:xfrm>
            <a:prstGeom prst="rect">
              <a:avLst/>
            </a:prstGeom>
            <a:noFill/>
            <a:ln w="9525">
              <a:noFill/>
              <a:miter lim="800000"/>
              <a:headEnd/>
              <a:tailEnd/>
            </a:ln>
          </p:spPr>
        </p:pic>
        <p:pic>
          <p:nvPicPr>
            <p:cNvPr id="6" name="Picture 4" descr="P:\!Themes\Artsy\Arthsepa.gif"/>
            <p:cNvPicPr>
              <a:picLocks noChangeAspect="1" noChangeArrowheads="1"/>
            </p:cNvPicPr>
            <p:nvPr userDrawn="1"/>
          </p:nvPicPr>
          <p:blipFill>
            <a:blip r:embed="rId3"/>
            <a:srcRect/>
            <a:stretch>
              <a:fillRect/>
            </a:stretch>
          </p:blipFill>
          <p:spPr bwMode="auto">
            <a:xfrm>
              <a:off x="2688" y="2059"/>
              <a:ext cx="2832" cy="61"/>
            </a:xfrm>
            <a:prstGeom prst="rect">
              <a:avLst/>
            </a:prstGeom>
            <a:noFill/>
            <a:ln w="9525">
              <a:noFill/>
              <a:miter lim="800000"/>
              <a:headEnd/>
              <a:tailEnd/>
            </a:ln>
          </p:spPr>
        </p:pic>
      </p:grpSp>
      <p:sp>
        <p:nvSpPr>
          <p:cNvPr id="129029" name="Rectangle 5"/>
          <p:cNvSpPr>
            <a:spLocks noGrp="1" noChangeArrowheads="1"/>
          </p:cNvSpPr>
          <p:nvPr>
            <p:ph type="ctrTitle"/>
          </p:nvPr>
        </p:nvSpPr>
        <p:spPr>
          <a:xfrm>
            <a:off x="990600" y="1905000"/>
            <a:ext cx="7772400" cy="1143000"/>
          </a:xfrm>
        </p:spPr>
        <p:txBody>
          <a:bodyPr/>
          <a:lstStyle>
            <a:lvl1pPr algn="r">
              <a:defRPr/>
            </a:lvl1pPr>
          </a:lstStyle>
          <a:p>
            <a:r>
              <a:rPr lang="it-IT"/>
              <a:t>Fare clic per modificare lo stile del titolo dello schema</a:t>
            </a:r>
          </a:p>
        </p:txBody>
      </p:sp>
      <p:sp>
        <p:nvSpPr>
          <p:cNvPr id="129030" name="Rectangle 6"/>
          <p:cNvSpPr>
            <a:spLocks noGrp="1" noChangeArrowheads="1"/>
          </p:cNvSpPr>
          <p:nvPr>
            <p:ph type="subTitle" idx="1"/>
          </p:nvPr>
        </p:nvSpPr>
        <p:spPr>
          <a:xfrm>
            <a:off x="2686050" y="3492500"/>
            <a:ext cx="6102350" cy="1752600"/>
          </a:xfrm>
        </p:spPr>
        <p:txBody>
          <a:bodyPr/>
          <a:lstStyle>
            <a:lvl1pPr marL="0" indent="0" algn="r">
              <a:buFont typeface="Wingdings" pitchFamily="2" charset="2"/>
              <a:buNone/>
              <a:defRPr/>
            </a:lvl1pPr>
          </a:lstStyle>
          <a:p>
            <a:r>
              <a:rPr lang="it-IT"/>
              <a:t>Fare clic per modificare lo stile del sottotitolo dello schema</a:t>
            </a:r>
          </a:p>
        </p:txBody>
      </p:sp>
      <p:sp>
        <p:nvSpPr>
          <p:cNvPr id="7" name="Rectangle 7"/>
          <p:cNvSpPr>
            <a:spLocks noGrp="1" noChangeArrowheads="1"/>
          </p:cNvSpPr>
          <p:nvPr>
            <p:ph type="dt" sz="half" idx="10"/>
          </p:nvPr>
        </p:nvSpPr>
        <p:spPr>
          <a:xfrm>
            <a:off x="3359150" y="6343650"/>
            <a:ext cx="1905000" cy="457200"/>
          </a:xfrm>
        </p:spPr>
        <p:txBody>
          <a:bodyPr/>
          <a:lstStyle>
            <a:lvl1pPr>
              <a:defRPr/>
            </a:lvl1pPr>
          </a:lstStyle>
          <a:p>
            <a:pPr>
              <a:defRPr/>
            </a:pPr>
            <a:endParaRPr lang="it-IT"/>
          </a:p>
        </p:txBody>
      </p:sp>
      <p:sp>
        <p:nvSpPr>
          <p:cNvPr id="8" name="Rectangle 8"/>
          <p:cNvSpPr>
            <a:spLocks noGrp="1" noChangeArrowheads="1"/>
          </p:cNvSpPr>
          <p:nvPr>
            <p:ph type="ftr" sz="quarter" idx="11"/>
          </p:nvPr>
        </p:nvSpPr>
        <p:spPr>
          <a:xfrm>
            <a:off x="6019800" y="6343650"/>
            <a:ext cx="2895600" cy="457200"/>
          </a:xfrm>
        </p:spPr>
        <p:txBody>
          <a:bodyPr/>
          <a:lstStyle>
            <a:lvl1pPr>
              <a:defRPr/>
            </a:lvl1pPr>
          </a:lstStyle>
          <a:p>
            <a:pPr>
              <a:defRPr/>
            </a:pPr>
            <a:endParaRPr lang="it-IT"/>
          </a:p>
        </p:txBody>
      </p:sp>
      <p:sp>
        <p:nvSpPr>
          <p:cNvPr id="9" name="Rectangle 9"/>
          <p:cNvSpPr>
            <a:spLocks noGrp="1" noChangeArrowheads="1"/>
          </p:cNvSpPr>
          <p:nvPr>
            <p:ph type="sldNum" sz="quarter" idx="12"/>
          </p:nvPr>
        </p:nvSpPr>
        <p:spPr>
          <a:xfrm>
            <a:off x="125413" y="6361113"/>
            <a:ext cx="1905000" cy="457200"/>
          </a:xfrm>
        </p:spPr>
        <p:txBody>
          <a:bodyPr/>
          <a:lstStyle>
            <a:lvl1pPr>
              <a:defRPr/>
            </a:lvl1pPr>
          </a:lstStyle>
          <a:p>
            <a:pPr>
              <a:defRPr/>
            </a:pPr>
            <a:fld id="{7E717225-E770-4D0C-90DF-F534F136BBB6}"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7"/>
          <p:cNvSpPr>
            <a:spLocks noGrp="1" noChangeArrowheads="1"/>
          </p:cNvSpPr>
          <p:nvPr>
            <p:ph type="dt" sz="half" idx="10"/>
          </p:nvPr>
        </p:nvSpPr>
        <p:spPr/>
        <p:txBody>
          <a:bodyPr/>
          <a:lstStyle>
            <a:lvl1pPr>
              <a:defRPr/>
            </a:lvl1pPr>
          </a:lstStyle>
          <a:p>
            <a:pPr>
              <a:defRPr/>
            </a:pPr>
            <a:endParaRPr lang="it-IT"/>
          </a:p>
        </p:txBody>
      </p:sp>
      <p:sp>
        <p:nvSpPr>
          <p:cNvPr id="5" name="Rectangle 8"/>
          <p:cNvSpPr>
            <a:spLocks noGrp="1" noChangeArrowheads="1"/>
          </p:cNvSpPr>
          <p:nvPr>
            <p:ph type="ftr" sz="quarter" idx="11"/>
          </p:nvPr>
        </p:nvSpPr>
        <p:spPr/>
        <p:txBody>
          <a:bodyPr/>
          <a:lstStyle>
            <a:lvl1pPr>
              <a:defRPr/>
            </a:lvl1pPr>
          </a:lstStyle>
          <a:p>
            <a:pPr>
              <a:defRPr/>
            </a:pPr>
            <a:endParaRPr lang="it-IT"/>
          </a:p>
        </p:txBody>
      </p:sp>
      <p:sp>
        <p:nvSpPr>
          <p:cNvPr id="6" name="Rectangle 9"/>
          <p:cNvSpPr>
            <a:spLocks noGrp="1" noChangeArrowheads="1"/>
          </p:cNvSpPr>
          <p:nvPr>
            <p:ph type="sldNum" sz="quarter" idx="12"/>
          </p:nvPr>
        </p:nvSpPr>
        <p:spPr/>
        <p:txBody>
          <a:bodyPr/>
          <a:lstStyle>
            <a:lvl1pPr>
              <a:defRPr/>
            </a:lvl1pPr>
          </a:lstStyle>
          <a:p>
            <a:pPr>
              <a:defRPr/>
            </a:pPr>
            <a:fld id="{46466DC8-5486-4F4B-988E-EE15B752760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96088" y="722313"/>
            <a:ext cx="2159000" cy="53340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17500" y="722313"/>
            <a:ext cx="6326188" cy="53340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7"/>
          <p:cNvSpPr>
            <a:spLocks noGrp="1" noChangeArrowheads="1"/>
          </p:cNvSpPr>
          <p:nvPr>
            <p:ph type="dt" sz="half" idx="10"/>
          </p:nvPr>
        </p:nvSpPr>
        <p:spPr/>
        <p:txBody>
          <a:bodyPr/>
          <a:lstStyle>
            <a:lvl1pPr>
              <a:defRPr/>
            </a:lvl1pPr>
          </a:lstStyle>
          <a:p>
            <a:pPr>
              <a:defRPr/>
            </a:pPr>
            <a:endParaRPr lang="it-IT"/>
          </a:p>
        </p:txBody>
      </p:sp>
      <p:sp>
        <p:nvSpPr>
          <p:cNvPr id="5" name="Rectangle 8"/>
          <p:cNvSpPr>
            <a:spLocks noGrp="1" noChangeArrowheads="1"/>
          </p:cNvSpPr>
          <p:nvPr>
            <p:ph type="ftr" sz="quarter" idx="11"/>
          </p:nvPr>
        </p:nvSpPr>
        <p:spPr/>
        <p:txBody>
          <a:bodyPr/>
          <a:lstStyle>
            <a:lvl1pPr>
              <a:defRPr/>
            </a:lvl1pPr>
          </a:lstStyle>
          <a:p>
            <a:pPr>
              <a:defRPr/>
            </a:pPr>
            <a:endParaRPr lang="it-IT"/>
          </a:p>
        </p:txBody>
      </p:sp>
      <p:sp>
        <p:nvSpPr>
          <p:cNvPr id="6" name="Rectangle 9"/>
          <p:cNvSpPr>
            <a:spLocks noGrp="1" noChangeArrowheads="1"/>
          </p:cNvSpPr>
          <p:nvPr>
            <p:ph type="sldNum" sz="quarter" idx="12"/>
          </p:nvPr>
        </p:nvSpPr>
        <p:spPr/>
        <p:txBody>
          <a:bodyPr/>
          <a:lstStyle>
            <a:lvl1pPr>
              <a:defRPr/>
            </a:lvl1pPr>
          </a:lstStyle>
          <a:p>
            <a:pPr>
              <a:defRPr/>
            </a:pPr>
            <a:fld id="{06061947-1456-4141-A285-FACB5FA03CFF}"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7"/>
          <p:cNvSpPr>
            <a:spLocks noGrp="1" noChangeArrowheads="1"/>
          </p:cNvSpPr>
          <p:nvPr>
            <p:ph type="dt" sz="half" idx="10"/>
          </p:nvPr>
        </p:nvSpPr>
        <p:spPr/>
        <p:txBody>
          <a:bodyPr/>
          <a:lstStyle>
            <a:lvl1pPr>
              <a:defRPr/>
            </a:lvl1pPr>
          </a:lstStyle>
          <a:p>
            <a:pPr>
              <a:defRPr/>
            </a:pPr>
            <a:endParaRPr lang="it-IT"/>
          </a:p>
        </p:txBody>
      </p:sp>
      <p:sp>
        <p:nvSpPr>
          <p:cNvPr id="5" name="Rectangle 8"/>
          <p:cNvSpPr>
            <a:spLocks noGrp="1" noChangeArrowheads="1"/>
          </p:cNvSpPr>
          <p:nvPr>
            <p:ph type="ftr" sz="quarter" idx="11"/>
          </p:nvPr>
        </p:nvSpPr>
        <p:spPr/>
        <p:txBody>
          <a:bodyPr/>
          <a:lstStyle>
            <a:lvl1pPr>
              <a:defRPr/>
            </a:lvl1pPr>
          </a:lstStyle>
          <a:p>
            <a:pPr>
              <a:defRPr/>
            </a:pPr>
            <a:endParaRPr lang="it-IT"/>
          </a:p>
        </p:txBody>
      </p:sp>
      <p:sp>
        <p:nvSpPr>
          <p:cNvPr id="6" name="Rectangle 9"/>
          <p:cNvSpPr>
            <a:spLocks noGrp="1" noChangeArrowheads="1"/>
          </p:cNvSpPr>
          <p:nvPr>
            <p:ph type="sldNum" sz="quarter" idx="12"/>
          </p:nvPr>
        </p:nvSpPr>
        <p:spPr/>
        <p:txBody>
          <a:bodyPr/>
          <a:lstStyle>
            <a:lvl1pPr>
              <a:defRPr/>
            </a:lvl1pPr>
          </a:lstStyle>
          <a:p>
            <a:pPr>
              <a:defRPr/>
            </a:pPr>
            <a:fld id="{521C62D3-C4F3-42EE-AF8A-09C5FDBFD8B8}"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7"/>
          <p:cNvSpPr>
            <a:spLocks noGrp="1" noChangeArrowheads="1"/>
          </p:cNvSpPr>
          <p:nvPr>
            <p:ph type="dt" sz="half" idx="10"/>
          </p:nvPr>
        </p:nvSpPr>
        <p:spPr/>
        <p:txBody>
          <a:bodyPr/>
          <a:lstStyle>
            <a:lvl1pPr>
              <a:defRPr/>
            </a:lvl1pPr>
          </a:lstStyle>
          <a:p>
            <a:pPr>
              <a:defRPr/>
            </a:pPr>
            <a:endParaRPr lang="it-IT"/>
          </a:p>
        </p:txBody>
      </p:sp>
      <p:sp>
        <p:nvSpPr>
          <p:cNvPr id="5" name="Rectangle 8"/>
          <p:cNvSpPr>
            <a:spLocks noGrp="1" noChangeArrowheads="1"/>
          </p:cNvSpPr>
          <p:nvPr>
            <p:ph type="ftr" sz="quarter" idx="11"/>
          </p:nvPr>
        </p:nvSpPr>
        <p:spPr/>
        <p:txBody>
          <a:bodyPr/>
          <a:lstStyle>
            <a:lvl1pPr>
              <a:defRPr/>
            </a:lvl1pPr>
          </a:lstStyle>
          <a:p>
            <a:pPr>
              <a:defRPr/>
            </a:pPr>
            <a:endParaRPr lang="it-IT"/>
          </a:p>
        </p:txBody>
      </p:sp>
      <p:sp>
        <p:nvSpPr>
          <p:cNvPr id="6" name="Rectangle 9"/>
          <p:cNvSpPr>
            <a:spLocks noGrp="1" noChangeArrowheads="1"/>
          </p:cNvSpPr>
          <p:nvPr>
            <p:ph type="sldNum" sz="quarter" idx="12"/>
          </p:nvPr>
        </p:nvSpPr>
        <p:spPr/>
        <p:txBody>
          <a:bodyPr/>
          <a:lstStyle>
            <a:lvl1pPr>
              <a:defRPr/>
            </a:lvl1pPr>
          </a:lstStyle>
          <a:p>
            <a:pPr>
              <a:defRPr/>
            </a:pPr>
            <a:fld id="{B33A360A-923B-4B42-8E12-47F5FD75ECA9}"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7"/>
          <p:cNvSpPr>
            <a:spLocks noGrp="1" noChangeArrowheads="1"/>
          </p:cNvSpPr>
          <p:nvPr>
            <p:ph type="dt" sz="half" idx="10"/>
          </p:nvPr>
        </p:nvSpPr>
        <p:spPr/>
        <p:txBody>
          <a:bodyPr/>
          <a:lstStyle>
            <a:lvl1pPr>
              <a:defRPr/>
            </a:lvl1pPr>
          </a:lstStyle>
          <a:p>
            <a:pPr>
              <a:defRPr/>
            </a:pPr>
            <a:endParaRPr lang="it-IT"/>
          </a:p>
        </p:txBody>
      </p:sp>
      <p:sp>
        <p:nvSpPr>
          <p:cNvPr id="6" name="Rectangle 8"/>
          <p:cNvSpPr>
            <a:spLocks noGrp="1" noChangeArrowheads="1"/>
          </p:cNvSpPr>
          <p:nvPr>
            <p:ph type="ftr" sz="quarter" idx="11"/>
          </p:nvPr>
        </p:nvSpPr>
        <p:spPr/>
        <p:txBody>
          <a:bodyPr/>
          <a:lstStyle>
            <a:lvl1pPr>
              <a:defRPr/>
            </a:lvl1pPr>
          </a:lstStyle>
          <a:p>
            <a:pPr>
              <a:defRPr/>
            </a:pPr>
            <a:endParaRPr lang="it-IT"/>
          </a:p>
        </p:txBody>
      </p:sp>
      <p:sp>
        <p:nvSpPr>
          <p:cNvPr id="7" name="Rectangle 9"/>
          <p:cNvSpPr>
            <a:spLocks noGrp="1" noChangeArrowheads="1"/>
          </p:cNvSpPr>
          <p:nvPr>
            <p:ph type="sldNum" sz="quarter" idx="12"/>
          </p:nvPr>
        </p:nvSpPr>
        <p:spPr/>
        <p:txBody>
          <a:bodyPr/>
          <a:lstStyle>
            <a:lvl1pPr>
              <a:defRPr/>
            </a:lvl1pPr>
          </a:lstStyle>
          <a:p>
            <a:pPr>
              <a:defRPr/>
            </a:pPr>
            <a:fld id="{7A33DC42-9E75-422B-96F9-4314574F0297}"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7"/>
          <p:cNvSpPr>
            <a:spLocks noGrp="1" noChangeArrowheads="1"/>
          </p:cNvSpPr>
          <p:nvPr>
            <p:ph type="dt" sz="half" idx="10"/>
          </p:nvPr>
        </p:nvSpPr>
        <p:spPr/>
        <p:txBody>
          <a:bodyPr/>
          <a:lstStyle>
            <a:lvl1pPr>
              <a:defRPr/>
            </a:lvl1pPr>
          </a:lstStyle>
          <a:p>
            <a:pPr>
              <a:defRPr/>
            </a:pPr>
            <a:endParaRPr lang="it-IT"/>
          </a:p>
        </p:txBody>
      </p:sp>
      <p:sp>
        <p:nvSpPr>
          <p:cNvPr id="8" name="Rectangle 8"/>
          <p:cNvSpPr>
            <a:spLocks noGrp="1" noChangeArrowheads="1"/>
          </p:cNvSpPr>
          <p:nvPr>
            <p:ph type="ftr" sz="quarter" idx="11"/>
          </p:nvPr>
        </p:nvSpPr>
        <p:spPr/>
        <p:txBody>
          <a:bodyPr/>
          <a:lstStyle>
            <a:lvl1pPr>
              <a:defRPr/>
            </a:lvl1pPr>
          </a:lstStyle>
          <a:p>
            <a:pPr>
              <a:defRPr/>
            </a:pPr>
            <a:endParaRPr lang="it-IT"/>
          </a:p>
        </p:txBody>
      </p:sp>
      <p:sp>
        <p:nvSpPr>
          <p:cNvPr id="9" name="Rectangle 9"/>
          <p:cNvSpPr>
            <a:spLocks noGrp="1" noChangeArrowheads="1"/>
          </p:cNvSpPr>
          <p:nvPr>
            <p:ph type="sldNum" sz="quarter" idx="12"/>
          </p:nvPr>
        </p:nvSpPr>
        <p:spPr/>
        <p:txBody>
          <a:bodyPr/>
          <a:lstStyle>
            <a:lvl1pPr>
              <a:defRPr/>
            </a:lvl1pPr>
          </a:lstStyle>
          <a:p>
            <a:pPr>
              <a:defRPr/>
            </a:pPr>
            <a:fld id="{4B568AAF-2AC8-416A-B92A-9C4EDF0A07DD}"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7"/>
          <p:cNvSpPr>
            <a:spLocks noGrp="1" noChangeArrowheads="1"/>
          </p:cNvSpPr>
          <p:nvPr>
            <p:ph type="dt" sz="half" idx="10"/>
          </p:nvPr>
        </p:nvSpPr>
        <p:spPr/>
        <p:txBody>
          <a:bodyPr/>
          <a:lstStyle>
            <a:lvl1pPr>
              <a:defRPr/>
            </a:lvl1pPr>
          </a:lstStyle>
          <a:p>
            <a:pPr>
              <a:defRPr/>
            </a:pPr>
            <a:endParaRPr lang="it-IT"/>
          </a:p>
        </p:txBody>
      </p:sp>
      <p:sp>
        <p:nvSpPr>
          <p:cNvPr id="4" name="Rectangle 8"/>
          <p:cNvSpPr>
            <a:spLocks noGrp="1" noChangeArrowheads="1"/>
          </p:cNvSpPr>
          <p:nvPr>
            <p:ph type="ftr" sz="quarter" idx="11"/>
          </p:nvPr>
        </p:nvSpPr>
        <p:spPr/>
        <p:txBody>
          <a:bodyPr/>
          <a:lstStyle>
            <a:lvl1pPr>
              <a:defRPr/>
            </a:lvl1pPr>
          </a:lstStyle>
          <a:p>
            <a:pPr>
              <a:defRPr/>
            </a:pPr>
            <a:endParaRPr lang="it-IT"/>
          </a:p>
        </p:txBody>
      </p:sp>
      <p:sp>
        <p:nvSpPr>
          <p:cNvPr id="5" name="Rectangle 9"/>
          <p:cNvSpPr>
            <a:spLocks noGrp="1" noChangeArrowheads="1"/>
          </p:cNvSpPr>
          <p:nvPr>
            <p:ph type="sldNum" sz="quarter" idx="12"/>
          </p:nvPr>
        </p:nvSpPr>
        <p:spPr/>
        <p:txBody>
          <a:bodyPr/>
          <a:lstStyle>
            <a:lvl1pPr>
              <a:defRPr/>
            </a:lvl1pPr>
          </a:lstStyle>
          <a:p>
            <a:pPr>
              <a:defRPr/>
            </a:pPr>
            <a:fld id="{20AAEF06-D7F2-4281-9A58-91E91F7277C9}"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it-IT"/>
          </a:p>
        </p:txBody>
      </p:sp>
      <p:sp>
        <p:nvSpPr>
          <p:cNvPr id="3" name="Rectangle 8"/>
          <p:cNvSpPr>
            <a:spLocks noGrp="1" noChangeArrowheads="1"/>
          </p:cNvSpPr>
          <p:nvPr>
            <p:ph type="ftr" sz="quarter" idx="11"/>
          </p:nvPr>
        </p:nvSpPr>
        <p:spPr/>
        <p:txBody>
          <a:bodyPr/>
          <a:lstStyle>
            <a:lvl1pPr>
              <a:defRPr/>
            </a:lvl1pPr>
          </a:lstStyle>
          <a:p>
            <a:pPr>
              <a:defRPr/>
            </a:pPr>
            <a:endParaRPr lang="it-IT"/>
          </a:p>
        </p:txBody>
      </p:sp>
      <p:sp>
        <p:nvSpPr>
          <p:cNvPr id="4" name="Rectangle 9"/>
          <p:cNvSpPr>
            <a:spLocks noGrp="1" noChangeArrowheads="1"/>
          </p:cNvSpPr>
          <p:nvPr>
            <p:ph type="sldNum" sz="quarter" idx="12"/>
          </p:nvPr>
        </p:nvSpPr>
        <p:spPr/>
        <p:txBody>
          <a:bodyPr/>
          <a:lstStyle>
            <a:lvl1pPr>
              <a:defRPr/>
            </a:lvl1pPr>
          </a:lstStyle>
          <a:p>
            <a:pPr>
              <a:defRPr/>
            </a:pPr>
            <a:fld id="{49B44F10-6360-48AF-878C-218DEB2BBD49}"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7"/>
          <p:cNvSpPr>
            <a:spLocks noGrp="1" noChangeArrowheads="1"/>
          </p:cNvSpPr>
          <p:nvPr>
            <p:ph type="dt" sz="half" idx="10"/>
          </p:nvPr>
        </p:nvSpPr>
        <p:spPr/>
        <p:txBody>
          <a:bodyPr/>
          <a:lstStyle>
            <a:lvl1pPr>
              <a:defRPr/>
            </a:lvl1pPr>
          </a:lstStyle>
          <a:p>
            <a:pPr>
              <a:defRPr/>
            </a:pPr>
            <a:endParaRPr lang="it-IT"/>
          </a:p>
        </p:txBody>
      </p:sp>
      <p:sp>
        <p:nvSpPr>
          <p:cNvPr id="6" name="Rectangle 8"/>
          <p:cNvSpPr>
            <a:spLocks noGrp="1" noChangeArrowheads="1"/>
          </p:cNvSpPr>
          <p:nvPr>
            <p:ph type="ftr" sz="quarter" idx="11"/>
          </p:nvPr>
        </p:nvSpPr>
        <p:spPr/>
        <p:txBody>
          <a:bodyPr/>
          <a:lstStyle>
            <a:lvl1pPr>
              <a:defRPr/>
            </a:lvl1pPr>
          </a:lstStyle>
          <a:p>
            <a:pPr>
              <a:defRPr/>
            </a:pPr>
            <a:endParaRPr lang="it-IT"/>
          </a:p>
        </p:txBody>
      </p:sp>
      <p:sp>
        <p:nvSpPr>
          <p:cNvPr id="7" name="Rectangle 9"/>
          <p:cNvSpPr>
            <a:spLocks noGrp="1" noChangeArrowheads="1"/>
          </p:cNvSpPr>
          <p:nvPr>
            <p:ph type="sldNum" sz="quarter" idx="12"/>
          </p:nvPr>
        </p:nvSpPr>
        <p:spPr/>
        <p:txBody>
          <a:bodyPr/>
          <a:lstStyle>
            <a:lvl1pPr>
              <a:defRPr/>
            </a:lvl1pPr>
          </a:lstStyle>
          <a:p>
            <a:pPr>
              <a:defRPr/>
            </a:pPr>
            <a:fld id="{54B33B55-E7DE-4DA1-901D-E6EF4A50F889}"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7"/>
          <p:cNvSpPr>
            <a:spLocks noGrp="1" noChangeArrowheads="1"/>
          </p:cNvSpPr>
          <p:nvPr>
            <p:ph type="dt" sz="half" idx="10"/>
          </p:nvPr>
        </p:nvSpPr>
        <p:spPr/>
        <p:txBody>
          <a:bodyPr/>
          <a:lstStyle>
            <a:lvl1pPr>
              <a:defRPr/>
            </a:lvl1pPr>
          </a:lstStyle>
          <a:p>
            <a:pPr>
              <a:defRPr/>
            </a:pPr>
            <a:endParaRPr lang="it-IT"/>
          </a:p>
        </p:txBody>
      </p:sp>
      <p:sp>
        <p:nvSpPr>
          <p:cNvPr id="6" name="Rectangle 8"/>
          <p:cNvSpPr>
            <a:spLocks noGrp="1" noChangeArrowheads="1"/>
          </p:cNvSpPr>
          <p:nvPr>
            <p:ph type="ftr" sz="quarter" idx="11"/>
          </p:nvPr>
        </p:nvSpPr>
        <p:spPr/>
        <p:txBody>
          <a:bodyPr/>
          <a:lstStyle>
            <a:lvl1pPr>
              <a:defRPr/>
            </a:lvl1pPr>
          </a:lstStyle>
          <a:p>
            <a:pPr>
              <a:defRPr/>
            </a:pPr>
            <a:endParaRPr lang="it-IT"/>
          </a:p>
        </p:txBody>
      </p:sp>
      <p:sp>
        <p:nvSpPr>
          <p:cNvPr id="7" name="Rectangle 9"/>
          <p:cNvSpPr>
            <a:spLocks noGrp="1" noChangeArrowheads="1"/>
          </p:cNvSpPr>
          <p:nvPr>
            <p:ph type="sldNum" sz="quarter" idx="12"/>
          </p:nvPr>
        </p:nvSpPr>
        <p:spPr/>
        <p:txBody>
          <a:bodyPr/>
          <a:lstStyle>
            <a:lvl1pPr>
              <a:defRPr/>
            </a:lvl1pPr>
          </a:lstStyle>
          <a:p>
            <a:pPr>
              <a:defRPr/>
            </a:pPr>
            <a:fld id="{7263108E-1D77-4BB9-8A64-B7965A0874EC}"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4D1FA"/>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7938" y="1636713"/>
            <a:ext cx="9148763" cy="4618037"/>
            <a:chOff x="-5" y="1031"/>
            <a:chExt cx="5763" cy="2909"/>
          </a:xfrm>
        </p:grpSpPr>
        <p:pic>
          <p:nvPicPr>
            <p:cNvPr id="3080" name="Picture 3" descr="D:\FRONTPAGE THEMES\ARTSY\ARTHSEPA.PNG"/>
            <p:cNvPicPr>
              <a:picLocks noChangeAspect="1" noChangeArrowheads="1"/>
            </p:cNvPicPr>
            <p:nvPr/>
          </p:nvPicPr>
          <p:blipFill>
            <a:blip r:embed="rId13"/>
            <a:srcRect/>
            <a:stretch>
              <a:fillRect/>
            </a:stretch>
          </p:blipFill>
          <p:spPr bwMode="gray">
            <a:xfrm>
              <a:off x="3778" y="3893"/>
              <a:ext cx="1980" cy="47"/>
            </a:xfrm>
            <a:prstGeom prst="rect">
              <a:avLst/>
            </a:prstGeom>
            <a:noFill/>
            <a:ln w="9525">
              <a:noFill/>
              <a:miter lim="800000"/>
              <a:headEnd/>
              <a:tailEnd/>
            </a:ln>
          </p:spPr>
        </p:pic>
        <p:pic>
          <p:nvPicPr>
            <p:cNvPr id="3081" name="Picture 4" descr="P:\!Themes\Artsy\Arthsepa.gif"/>
            <p:cNvPicPr>
              <a:picLocks noChangeAspect="1" noChangeArrowheads="1"/>
            </p:cNvPicPr>
            <p:nvPr/>
          </p:nvPicPr>
          <p:blipFill>
            <a:blip r:embed="rId14"/>
            <a:srcRect/>
            <a:stretch>
              <a:fillRect/>
            </a:stretch>
          </p:blipFill>
          <p:spPr bwMode="auto">
            <a:xfrm>
              <a:off x="-5" y="1031"/>
              <a:ext cx="2832" cy="61"/>
            </a:xfrm>
            <a:prstGeom prst="rect">
              <a:avLst/>
            </a:prstGeom>
            <a:noFill/>
            <a:ln w="9525">
              <a:noFill/>
              <a:miter lim="800000"/>
              <a:headEnd/>
              <a:tailEnd/>
            </a:ln>
          </p:spPr>
        </p:pic>
      </p:grpSp>
      <p:sp>
        <p:nvSpPr>
          <p:cNvPr id="3075" name="Rectangle 5"/>
          <p:cNvSpPr>
            <a:spLocks noGrp="1" noChangeArrowheads="1"/>
          </p:cNvSpPr>
          <p:nvPr>
            <p:ph type="title"/>
          </p:nvPr>
        </p:nvSpPr>
        <p:spPr bwMode="auto">
          <a:xfrm>
            <a:off x="317500" y="722313"/>
            <a:ext cx="8637588"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it-IT"/>
              <a:t>Fare clic per modificare lo stile del titolo dello schema</a:t>
            </a:r>
          </a:p>
        </p:txBody>
      </p:sp>
      <p:sp>
        <p:nvSpPr>
          <p:cNvPr id="3076" name="Rectangle 6"/>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28007" name="Rectangle 7"/>
          <p:cNvSpPr>
            <a:spLocks noGrp="1" noChangeArrowheads="1"/>
          </p:cNvSpPr>
          <p:nvPr>
            <p:ph type="dt" sz="half" idx="2"/>
          </p:nvPr>
        </p:nvSpPr>
        <p:spPr bwMode="auto">
          <a:xfrm>
            <a:off x="3433763" y="63436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cs typeface="+mn-cs"/>
              </a:defRPr>
            </a:lvl1pPr>
          </a:lstStyle>
          <a:p>
            <a:pPr>
              <a:defRPr/>
            </a:pPr>
            <a:endParaRPr lang="it-IT"/>
          </a:p>
        </p:txBody>
      </p:sp>
      <p:sp>
        <p:nvSpPr>
          <p:cNvPr id="128008" name="Rectangle 8"/>
          <p:cNvSpPr>
            <a:spLocks noGrp="1" noChangeArrowheads="1"/>
          </p:cNvSpPr>
          <p:nvPr>
            <p:ph type="ftr" sz="quarter" idx="3"/>
          </p:nvPr>
        </p:nvSpPr>
        <p:spPr bwMode="auto">
          <a:xfrm>
            <a:off x="6108700" y="634365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cs typeface="+mn-cs"/>
              </a:defRPr>
            </a:lvl1pPr>
          </a:lstStyle>
          <a:p>
            <a:pPr>
              <a:defRPr/>
            </a:pPr>
            <a:endParaRPr lang="it-IT"/>
          </a:p>
        </p:txBody>
      </p:sp>
      <p:sp>
        <p:nvSpPr>
          <p:cNvPr id="128009" name="Rectangle 9"/>
          <p:cNvSpPr>
            <a:spLocks noGrp="1" noChangeArrowheads="1"/>
          </p:cNvSpPr>
          <p:nvPr>
            <p:ph type="sldNum" sz="quarter" idx="4"/>
          </p:nvPr>
        </p:nvSpPr>
        <p:spPr bwMode="auto">
          <a:xfrm>
            <a:off x="146050" y="636111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mn-lt"/>
                <a:cs typeface="+mn-cs"/>
              </a:defRPr>
            </a:lvl1pPr>
          </a:lstStyle>
          <a:p>
            <a:pPr>
              <a:defRPr/>
            </a:pPr>
            <a:fld id="{7C30816C-B8CA-4937-92CE-82717D211BDE}"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CCFF33"/>
        </a:buClr>
        <a:buSzPct val="7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rgbClr val="0099CC"/>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18" name="Immagine 17" descr="Base presentazione Ia pagina.jpg"/>
          <p:cNvPicPr>
            <a:picLocks noChangeAspect="1"/>
          </p:cNvPicPr>
          <p:nvPr/>
        </p:nvPicPr>
        <p:blipFill>
          <a:blip r:embed="rId3"/>
          <a:stretch>
            <a:fillRect/>
          </a:stretch>
        </p:blipFill>
        <p:spPr>
          <a:xfrm>
            <a:off x="0" y="134745"/>
            <a:ext cx="9144000" cy="6588509"/>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19" name="Rettangolo 18"/>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20"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23"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2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25" name="Immagine 24"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26" name="Rectangle 3"/>
          <p:cNvSpPr>
            <a:spLocks noChangeArrowheads="1"/>
          </p:cNvSpPr>
          <p:nvPr/>
        </p:nvSpPr>
        <p:spPr bwMode="auto">
          <a:xfrm>
            <a:off x="285720" y="785794"/>
            <a:ext cx="8643998" cy="5355312"/>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hangingPunct="0"/>
            <a:r>
              <a:rPr lang="it-IT" sz="2000" b="1" dirty="0">
                <a:solidFill>
                  <a:srgbClr val="0070C0"/>
                </a:solidFill>
                <a:latin typeface="+mj-lt"/>
                <a:cs typeface="Arial" pitchFamily="34" charset="0"/>
              </a:rPr>
              <a:t>MS L3 CRATERE (2017-2022) (in progress)</a:t>
            </a:r>
            <a:endParaRPr kumimoji="0" lang="it-IT" sz="2000" b="1" i="0" u="none" strike="noStrike" cap="none" normalizeH="0" dirty="0">
              <a:ln>
                <a:noFill/>
              </a:ln>
              <a:solidFill>
                <a:srgbClr val="0070C0"/>
              </a:solidFill>
              <a:effectLst/>
              <a:latin typeface="+mj-lt"/>
              <a:cs typeface="Arial" pitchFamily="34" charset="0"/>
            </a:endParaRPr>
          </a:p>
          <a:p>
            <a:pPr lvl="0" algn="ctr" eaLnBrk="0" hangingPunct="0"/>
            <a:r>
              <a:rPr lang="it-IT" sz="2000" b="1" dirty="0">
                <a:solidFill>
                  <a:srgbClr val="FF0000"/>
                </a:solidFill>
                <a:latin typeface="+mj-lt"/>
                <a:cs typeface="Arial" pitchFamily="34" charset="0"/>
              </a:rPr>
              <a:t>Fase III</a:t>
            </a:r>
          </a:p>
          <a:p>
            <a:pPr lvl="0" eaLnBrk="0" hangingPunct="0"/>
            <a:r>
              <a:rPr lang="it-IT" sz="1400" b="1" dirty="0">
                <a:solidFill>
                  <a:srgbClr val="0070C0"/>
                </a:solidFill>
                <a:latin typeface="+mj-lt"/>
                <a:cs typeface="Arial" pitchFamily="34" charset="0"/>
              </a:rPr>
              <a:t>Modellazioni RSL 1D/2D </a:t>
            </a:r>
            <a:r>
              <a:rPr lang="it-IT" sz="1400" b="1" dirty="0">
                <a:solidFill>
                  <a:srgbClr val="FF0000"/>
                </a:solidFill>
                <a:latin typeface="+mj-lt"/>
                <a:cs typeface="Arial" pitchFamily="34" charset="0"/>
              </a:rPr>
              <a:t>(ad esclusione ZA (FAC,aree in frana,aree liquefacibili,cavità)</a:t>
            </a:r>
          </a:p>
          <a:p>
            <a:pPr lvl="0" eaLnBrk="0" hangingPunct="0"/>
            <a:r>
              <a:rPr lang="it-IT" sz="1400" b="1" dirty="0">
                <a:solidFill>
                  <a:srgbClr val="0070C0"/>
                </a:solidFill>
                <a:latin typeface="+mj-lt"/>
                <a:cs typeface="Arial" pitchFamily="34" charset="0"/>
              </a:rPr>
              <a:t>Carte MS</a:t>
            </a:r>
          </a:p>
          <a:p>
            <a:pPr lvl="0" eaLnBrk="0" hangingPunct="0"/>
            <a:r>
              <a:rPr lang="it-IT" sz="1400" b="1" dirty="0">
                <a:solidFill>
                  <a:srgbClr val="0070C0"/>
                </a:solidFill>
                <a:latin typeface="+mj-lt"/>
                <a:cs typeface="Arial" pitchFamily="34" charset="0"/>
              </a:rPr>
              <a:t>				        </a:t>
            </a:r>
            <a:r>
              <a:rPr lang="it-IT" sz="3200" b="1" dirty="0">
                <a:solidFill>
                  <a:srgbClr val="FF0000"/>
                </a:solidFill>
                <a:latin typeface="+mj-lt"/>
                <a:cs typeface="Arial" pitchFamily="34" charset="0"/>
              </a:rPr>
              <a:t> +</a:t>
            </a:r>
          </a:p>
          <a:p>
            <a:pPr lvl="0" algn="ctr" eaLnBrk="0" hangingPunct="0"/>
            <a:r>
              <a:rPr lang="it-IT" sz="2000" b="1" dirty="0">
                <a:solidFill>
                  <a:srgbClr val="FF0000"/>
                </a:solidFill>
                <a:latin typeface="+mj-lt"/>
                <a:cs typeface="Arial" pitchFamily="34" charset="0"/>
              </a:rPr>
              <a:t>Fase IV</a:t>
            </a:r>
          </a:p>
          <a:p>
            <a:pPr lvl="0" eaLnBrk="0" hangingPunct="0"/>
            <a:r>
              <a:rPr lang="it-IT" sz="1400" b="1" dirty="0">
                <a:solidFill>
                  <a:srgbClr val="0070C0"/>
                </a:solidFill>
                <a:latin typeface="+mj-lt"/>
                <a:cs typeface="Arial" pitchFamily="34" charset="0"/>
              </a:rPr>
              <a:t>Approfondimenti nelle</a:t>
            </a:r>
            <a:r>
              <a:rPr lang="it-IT" sz="1400" b="1" dirty="0">
                <a:solidFill>
                  <a:srgbClr val="FF0000"/>
                </a:solidFill>
                <a:latin typeface="+mj-lt"/>
                <a:cs typeface="Arial" pitchFamily="34" charset="0"/>
              </a:rPr>
              <a:t> ZA</a:t>
            </a:r>
          </a:p>
          <a:p>
            <a:pPr lvl="0" eaLnBrk="0" hangingPunct="0"/>
            <a:endParaRPr lang="it-IT" sz="1400" b="1" dirty="0">
              <a:solidFill>
                <a:srgbClr val="FF0000"/>
              </a:solidFill>
              <a:latin typeface="+mj-lt"/>
              <a:cs typeface="Arial" pitchFamily="34" charset="0"/>
            </a:endParaRPr>
          </a:p>
          <a:p>
            <a:pPr lvl="0" eaLnBrk="0" hangingPunct="0"/>
            <a:endParaRPr lang="it-IT" sz="1400" b="1" dirty="0">
              <a:solidFill>
                <a:srgbClr val="FF0000"/>
              </a:solidFill>
              <a:latin typeface="+mj-lt"/>
              <a:cs typeface="Arial" pitchFamily="34" charset="0"/>
            </a:endParaRPr>
          </a:p>
          <a:p>
            <a:pPr lvl="0" eaLnBrk="0" hangingPunct="0"/>
            <a:endParaRPr lang="it-IT" sz="1400" b="1" dirty="0">
              <a:solidFill>
                <a:srgbClr val="FF0000"/>
              </a:solidFill>
              <a:latin typeface="+mj-lt"/>
              <a:cs typeface="Arial" pitchFamily="34" charset="0"/>
            </a:endParaRPr>
          </a:p>
          <a:p>
            <a:pPr lvl="0" eaLnBrk="0" hangingPunct="0"/>
            <a:endParaRPr lang="it-IT" sz="1400" b="1" dirty="0">
              <a:solidFill>
                <a:srgbClr val="FF0000"/>
              </a:solidFill>
              <a:latin typeface="+mj-lt"/>
              <a:cs typeface="Arial" pitchFamily="34" charset="0"/>
            </a:endParaRPr>
          </a:p>
          <a:p>
            <a:pPr lvl="0" eaLnBrk="0" hangingPunct="0"/>
            <a:endParaRPr lang="it-IT" sz="1400" b="1" dirty="0">
              <a:solidFill>
                <a:srgbClr val="FF0000"/>
              </a:solidFill>
              <a:latin typeface="+mj-lt"/>
              <a:cs typeface="Arial" pitchFamily="34" charset="0"/>
            </a:endParaRPr>
          </a:p>
          <a:p>
            <a:pPr lvl="0" eaLnBrk="0" hangingPunct="0"/>
            <a:endParaRPr lang="it-IT" sz="1400" b="1" dirty="0">
              <a:solidFill>
                <a:srgbClr val="FF0000"/>
              </a:solidFill>
              <a:latin typeface="+mj-lt"/>
              <a:cs typeface="Arial" pitchFamily="34" charset="0"/>
            </a:endParaRPr>
          </a:p>
          <a:p>
            <a:pPr lvl="0" eaLnBrk="0" hangingPunct="0"/>
            <a:endParaRPr lang="it-IT" sz="1400" b="1" dirty="0">
              <a:solidFill>
                <a:srgbClr val="FF0000"/>
              </a:solidFill>
              <a:latin typeface="+mj-lt"/>
              <a:cs typeface="Arial" pitchFamily="34" charset="0"/>
            </a:endParaRPr>
          </a:p>
          <a:p>
            <a:pPr lvl="0" eaLnBrk="0" hangingPunct="0"/>
            <a:endParaRPr lang="it-IT" sz="1400" b="1" dirty="0">
              <a:solidFill>
                <a:srgbClr val="FF0000"/>
              </a:solidFill>
              <a:latin typeface="+mj-lt"/>
              <a:cs typeface="Arial" pitchFamily="34" charset="0"/>
            </a:endParaRPr>
          </a:p>
          <a:p>
            <a:pPr lvl="0" eaLnBrk="0" hangingPunct="0"/>
            <a:r>
              <a:rPr lang="it-IT" sz="1400" b="1" dirty="0">
                <a:solidFill>
                  <a:srgbClr val="FF0000"/>
                </a:solidFill>
                <a:latin typeface="+mj-lt"/>
                <a:cs typeface="Arial" pitchFamily="34" charset="0"/>
              </a:rPr>
              <a:t>                      </a:t>
            </a:r>
            <a:r>
              <a:rPr lang="it-IT" sz="1600" b="1" dirty="0">
                <a:solidFill>
                  <a:srgbClr val="0070C0"/>
                </a:solidFill>
                <a:latin typeface="+mj-lt"/>
                <a:cs typeface="Arial" pitchFamily="34" charset="0"/>
              </a:rPr>
              <a:t>RICOSTRUZIONE                                      	          P.R.G. *                                  </a:t>
            </a:r>
          </a:p>
          <a:p>
            <a:pPr lvl="0" eaLnBrk="0" hangingPunct="0"/>
            <a:r>
              <a:rPr lang="it-IT" sz="1600" b="1" dirty="0">
                <a:solidFill>
                  <a:srgbClr val="0070C0"/>
                </a:solidFill>
                <a:latin typeface="+mj-lt"/>
                <a:cs typeface="Arial" pitchFamily="34" charset="0"/>
              </a:rPr>
              <a:t>                         </a:t>
            </a:r>
            <a:r>
              <a:rPr lang="it-IT" sz="1600" b="1" dirty="0">
                <a:solidFill>
                  <a:srgbClr val="FF0000"/>
                </a:solidFill>
                <a:latin typeface="+mj-lt"/>
                <a:cs typeface="Arial" pitchFamily="34" charset="0"/>
              </a:rPr>
              <a:t>(Priorità)</a:t>
            </a:r>
            <a:r>
              <a:rPr lang="it-IT" sz="1600" b="1" dirty="0">
                <a:solidFill>
                  <a:srgbClr val="0070C0"/>
                </a:solidFill>
                <a:latin typeface="+mj-lt"/>
                <a:cs typeface="Arial" pitchFamily="34" charset="0"/>
              </a:rPr>
              <a:t>	</a:t>
            </a:r>
            <a:r>
              <a:rPr lang="it-IT" sz="1600" b="1" u="sng" dirty="0">
                <a:solidFill>
                  <a:srgbClr val="0070C0"/>
                </a:solidFill>
                <a:latin typeface="+mj-lt"/>
                <a:cs typeface="Arial" pitchFamily="34" charset="0"/>
              </a:rPr>
              <a:t>nel Cratere COINCIDONO</a:t>
            </a:r>
            <a:r>
              <a:rPr lang="it-IT" sz="1600" b="1" dirty="0">
                <a:solidFill>
                  <a:srgbClr val="0070C0"/>
                </a:solidFill>
                <a:latin typeface="+mj-lt"/>
                <a:cs typeface="Arial" pitchFamily="34" charset="0"/>
              </a:rPr>
              <a:t>       (Pianificazione)</a:t>
            </a:r>
          </a:p>
          <a:p>
            <a:pPr lvl="0" eaLnBrk="0" hangingPunct="0"/>
            <a:endParaRPr lang="it-IT" sz="1600" b="1" dirty="0">
              <a:solidFill>
                <a:srgbClr val="0070C0"/>
              </a:solidFill>
              <a:latin typeface="+mj-lt"/>
              <a:cs typeface="Arial" pitchFamily="34" charset="0"/>
            </a:endParaRPr>
          </a:p>
          <a:p>
            <a:pPr lvl="0" eaLnBrk="0" hangingPunct="0"/>
            <a:r>
              <a:rPr lang="it-IT" sz="1600" b="1" dirty="0">
                <a:solidFill>
                  <a:srgbClr val="0070C0"/>
                </a:solidFill>
                <a:latin typeface="+mj-lt"/>
                <a:cs typeface="Arial" pitchFamily="34" charset="0"/>
              </a:rPr>
              <a:t>*L’analisi di </a:t>
            </a:r>
            <a:r>
              <a:rPr lang="it-IT" sz="1600" b="1" dirty="0">
                <a:solidFill>
                  <a:srgbClr val="FF0000"/>
                </a:solidFill>
                <a:latin typeface="+mj-lt"/>
                <a:cs typeface="Arial" pitchFamily="34" charset="0"/>
              </a:rPr>
              <a:t>Rischio Sismico </a:t>
            </a:r>
            <a:r>
              <a:rPr lang="it-IT" sz="1600" b="1" dirty="0">
                <a:solidFill>
                  <a:srgbClr val="0070C0"/>
                </a:solidFill>
                <a:latin typeface="+mj-lt"/>
                <a:cs typeface="Arial" pitchFamily="34" charset="0"/>
              </a:rPr>
              <a:t>di fatto, si aggiunge alle competenze dei redattori(geologi)</a:t>
            </a:r>
          </a:p>
          <a:p>
            <a:pPr lvl="0" eaLnBrk="0" hangingPunct="0"/>
            <a:r>
              <a:rPr lang="it-IT" sz="1600" b="1" dirty="0">
                <a:solidFill>
                  <a:srgbClr val="0070C0"/>
                </a:solidFill>
                <a:latin typeface="+mj-lt"/>
                <a:cs typeface="Arial" pitchFamily="34" charset="0"/>
              </a:rPr>
              <a:t>degli strumenti di pianificazione territoriale, che già si occupavano del rischio idrogeologico (Rischio </a:t>
            </a:r>
            <a:r>
              <a:rPr lang="it-IT" sz="1600" b="1" dirty="0" err="1">
                <a:solidFill>
                  <a:srgbClr val="0070C0"/>
                </a:solidFill>
                <a:latin typeface="+mj-lt"/>
                <a:cs typeface="Arial" pitchFamily="34" charset="0"/>
              </a:rPr>
              <a:t>alluvionabilità</a:t>
            </a:r>
            <a:r>
              <a:rPr lang="it-IT" sz="1600" b="1" dirty="0">
                <a:solidFill>
                  <a:srgbClr val="0070C0"/>
                </a:solidFill>
                <a:latin typeface="+mj-lt"/>
                <a:cs typeface="Arial" pitchFamily="34" charset="0"/>
              </a:rPr>
              <a:t> e Rischio frane)</a:t>
            </a:r>
            <a:endParaRPr lang="it-IT" sz="1400" b="1" dirty="0">
              <a:solidFill>
                <a:srgbClr val="0070C0"/>
              </a:solidFill>
              <a:latin typeface="+mj-lt"/>
              <a:cs typeface="Arial" pitchFamily="34" charset="0"/>
            </a:endParaRPr>
          </a:p>
        </p:txBody>
      </p:sp>
      <p:sp>
        <p:nvSpPr>
          <p:cNvPr id="33" name="CasellaDiTesto 32"/>
          <p:cNvSpPr txBox="1"/>
          <p:nvPr/>
        </p:nvSpPr>
        <p:spPr>
          <a:xfrm rot="5400000">
            <a:off x="4181773" y="-824243"/>
            <a:ext cx="923330" cy="8572560"/>
          </a:xfrm>
          <a:prstGeom prst="rect">
            <a:avLst/>
          </a:prstGeom>
          <a:solidFill>
            <a:schemeClr val="accent3">
              <a:lumMod val="40000"/>
              <a:lumOff val="60000"/>
            </a:schemeClr>
          </a:solidFill>
          <a:ln w="28575">
            <a:solidFill>
              <a:srgbClr val="FF0000"/>
            </a:solidFill>
          </a:ln>
        </p:spPr>
        <p:txBody>
          <a:bodyPr vert="vert270" wrap="square" rtlCol="0">
            <a:spAutoFit/>
          </a:bodyPr>
          <a:lstStyle/>
          <a:p>
            <a:pPr algn="ctr"/>
            <a:r>
              <a:rPr lang="it-IT" b="1" dirty="0">
                <a:solidFill>
                  <a:srgbClr val="FF0000"/>
                </a:solidFill>
                <a:latin typeface="+mj-lt"/>
              </a:rPr>
              <a:t>L’analisi dell’ente naturale è </a:t>
            </a:r>
            <a:r>
              <a:rPr lang="it-IT" b="1" dirty="0" err="1">
                <a:solidFill>
                  <a:srgbClr val="FF0000"/>
                </a:solidFill>
                <a:latin typeface="+mj-lt"/>
              </a:rPr>
              <a:t>completata…a</a:t>
            </a:r>
            <a:r>
              <a:rPr lang="it-IT" b="1" dirty="0">
                <a:solidFill>
                  <a:srgbClr val="FF0000"/>
                </a:solidFill>
                <a:latin typeface="+mj-lt"/>
              </a:rPr>
              <a:t> buon punto</a:t>
            </a:r>
          </a:p>
          <a:p>
            <a:pPr algn="ctr"/>
            <a:r>
              <a:rPr lang="it-IT" sz="2000" b="1" dirty="0">
                <a:solidFill>
                  <a:srgbClr val="FF0000"/>
                </a:solidFill>
                <a:latin typeface="+mj-lt"/>
              </a:rPr>
              <a:t>ARISTOTELE E’ QUASI </a:t>
            </a:r>
            <a:r>
              <a:rPr lang="it-IT" sz="2000" b="1" dirty="0" err="1">
                <a:solidFill>
                  <a:srgbClr val="FF0000"/>
                </a:solidFill>
                <a:latin typeface="+mj-lt"/>
              </a:rPr>
              <a:t>SODDISFATTO</a:t>
            </a:r>
            <a:r>
              <a:rPr lang="it-IT" b="1" dirty="0" err="1">
                <a:solidFill>
                  <a:srgbClr val="FF0000"/>
                </a:solidFill>
                <a:latin typeface="+mj-lt"/>
              </a:rPr>
              <a:t>…</a:t>
            </a:r>
            <a:r>
              <a:rPr lang="it-IT" b="1" dirty="0">
                <a:solidFill>
                  <a:srgbClr val="FF0000"/>
                </a:solidFill>
                <a:latin typeface="+mj-lt"/>
              </a:rPr>
              <a:t> e l’ente artificiale?</a:t>
            </a:r>
          </a:p>
        </p:txBody>
      </p:sp>
      <p:sp>
        <p:nvSpPr>
          <p:cNvPr id="34" name="Freccia in giù 33"/>
          <p:cNvSpPr/>
          <p:nvPr/>
        </p:nvSpPr>
        <p:spPr bwMode="auto">
          <a:xfrm>
            <a:off x="2357422" y="4000504"/>
            <a:ext cx="357190" cy="571504"/>
          </a:xfrm>
          <a:prstGeom prst="downArrow">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sp>
        <p:nvSpPr>
          <p:cNvPr id="35" name="Freccia in giù 34"/>
          <p:cNvSpPr/>
          <p:nvPr/>
        </p:nvSpPr>
        <p:spPr bwMode="auto">
          <a:xfrm>
            <a:off x="6500826" y="4000504"/>
            <a:ext cx="357190" cy="571504"/>
          </a:xfrm>
          <a:prstGeom prst="downArrow">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19" name="Rettangolo 18"/>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20"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23"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2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25" name="Immagine 24"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26" name="Rectangle 3"/>
          <p:cNvSpPr>
            <a:spLocks noChangeArrowheads="1"/>
          </p:cNvSpPr>
          <p:nvPr/>
        </p:nvSpPr>
        <p:spPr bwMode="auto">
          <a:xfrm>
            <a:off x="285720" y="928670"/>
            <a:ext cx="8643998" cy="2862322"/>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hangingPunct="0"/>
            <a:r>
              <a:rPr lang="it-IT" sz="2000" b="1" dirty="0">
                <a:solidFill>
                  <a:srgbClr val="0070C0"/>
                </a:solidFill>
                <a:latin typeface="+mj-lt"/>
                <a:cs typeface="Arial" pitchFamily="34" charset="0"/>
              </a:rPr>
              <a:t>USCIAMO DAL CRATERE </a:t>
            </a:r>
            <a:r>
              <a:rPr lang="it-IT" sz="2000" dirty="0">
                <a:solidFill>
                  <a:srgbClr val="0070C0"/>
                </a:solidFill>
                <a:latin typeface="+mj-lt"/>
                <a:cs typeface="Arial" pitchFamily="34" charset="0"/>
              </a:rPr>
              <a:t>E TENIAMO CONTO CHE</a:t>
            </a:r>
            <a:endParaRPr kumimoji="0" lang="it-IT" sz="2000" i="0" u="none" strike="noStrike" cap="none" normalizeH="0" dirty="0">
              <a:ln>
                <a:noFill/>
              </a:ln>
              <a:solidFill>
                <a:srgbClr val="0070C0"/>
              </a:solidFill>
              <a:effectLst/>
              <a:latin typeface="+mj-lt"/>
              <a:cs typeface="Arial" pitchFamily="34" charset="0"/>
            </a:endParaRPr>
          </a:p>
          <a:p>
            <a:pPr lvl="0" algn="ctr" eaLnBrk="0" hangingPunct="0"/>
            <a:r>
              <a:rPr kumimoji="0" lang="it-IT" sz="2000" i="0" u="none" strike="noStrike" cap="none" normalizeH="0" dirty="0">
                <a:ln>
                  <a:noFill/>
                </a:ln>
                <a:solidFill>
                  <a:srgbClr val="0070C0"/>
                </a:solidFill>
                <a:effectLst/>
                <a:latin typeface="+mj-lt"/>
                <a:cs typeface="Arial" pitchFamily="34" charset="0"/>
              </a:rPr>
              <a:t>UNA SERIE </a:t>
            </a:r>
            <a:r>
              <a:rPr kumimoji="0" lang="it-IT" sz="2000" i="0" u="none" strike="noStrike" cap="none" normalizeH="0" dirty="0" err="1">
                <a:ln>
                  <a:noFill/>
                </a:ln>
                <a:solidFill>
                  <a:srgbClr val="0070C0"/>
                </a:solidFill>
                <a:effectLst/>
                <a:latin typeface="+mj-lt"/>
                <a:cs typeface="Arial" pitchFamily="34" charset="0"/>
              </a:rPr>
              <a:t>DI</a:t>
            </a:r>
            <a:r>
              <a:rPr kumimoji="0" lang="it-IT" sz="2000" i="0" u="none" strike="noStrike" cap="none" normalizeH="0" dirty="0">
                <a:ln>
                  <a:noFill/>
                </a:ln>
                <a:solidFill>
                  <a:srgbClr val="0070C0"/>
                </a:solidFill>
                <a:effectLst/>
                <a:latin typeface="+mj-lt"/>
                <a:cs typeface="Arial" pitchFamily="34" charset="0"/>
              </a:rPr>
              <a:t> STRUMENTI LEGISLATIVI (OPCM)  HANNO AVVIATO STUDI </a:t>
            </a:r>
            <a:r>
              <a:rPr kumimoji="0" lang="it-IT" sz="2000" i="0" u="none" strike="noStrike" cap="none" normalizeH="0" dirty="0" err="1">
                <a:ln>
                  <a:noFill/>
                </a:ln>
                <a:solidFill>
                  <a:srgbClr val="0070C0"/>
                </a:solidFill>
                <a:effectLst/>
                <a:latin typeface="+mj-lt"/>
                <a:cs typeface="Arial" pitchFamily="34" charset="0"/>
              </a:rPr>
              <a:t>DI</a:t>
            </a:r>
            <a:r>
              <a:rPr kumimoji="0" lang="it-IT" sz="2000" i="0" u="none" strike="noStrike" cap="none" normalizeH="0" dirty="0">
                <a:ln>
                  <a:noFill/>
                </a:ln>
                <a:solidFill>
                  <a:srgbClr val="0070C0"/>
                </a:solidFill>
                <a:effectLst/>
                <a:latin typeface="+mj-lt"/>
                <a:cs typeface="Arial" pitchFamily="34" charset="0"/>
              </a:rPr>
              <a:t> MS </a:t>
            </a:r>
            <a:r>
              <a:rPr kumimoji="0" lang="it-IT" sz="2000" i="0" u="none" strike="noStrike" cap="none" normalizeH="0" dirty="0" err="1">
                <a:ln>
                  <a:noFill/>
                </a:ln>
                <a:solidFill>
                  <a:srgbClr val="0070C0"/>
                </a:solidFill>
                <a:effectLst/>
                <a:latin typeface="+mj-lt"/>
                <a:cs typeface="Arial" pitchFamily="34" charset="0"/>
              </a:rPr>
              <a:t>DI</a:t>
            </a:r>
            <a:r>
              <a:rPr kumimoji="0" lang="it-IT" sz="2000" i="0" u="none" strike="noStrike" cap="none" normalizeH="0" dirty="0">
                <a:ln>
                  <a:noFill/>
                </a:ln>
                <a:solidFill>
                  <a:srgbClr val="0070C0"/>
                </a:solidFill>
                <a:effectLst/>
                <a:latin typeface="+mj-lt"/>
                <a:cs typeface="Arial" pitchFamily="34" charset="0"/>
              </a:rPr>
              <a:t> VARIO LIVELLO IN TUTTO IL TERRITORIO NAZIONALE </a:t>
            </a:r>
            <a:r>
              <a:rPr lang="it-IT" sz="2000" dirty="0">
                <a:solidFill>
                  <a:srgbClr val="0070C0"/>
                </a:solidFill>
                <a:latin typeface="+mj-lt"/>
                <a:cs typeface="Arial" pitchFamily="34" charset="0"/>
              </a:rPr>
              <a:t>E AD OGGI SI PUO’ DIRE CHE SIAMO AD UN LIVELLO AVANZATO DELLA COPERTURA NAZIONALE</a:t>
            </a:r>
            <a:r>
              <a:rPr kumimoji="0" lang="it-IT" sz="2000" i="0" u="none" strike="noStrike" cap="none" normalizeH="0" dirty="0">
                <a:ln>
                  <a:noFill/>
                </a:ln>
                <a:solidFill>
                  <a:srgbClr val="0070C0"/>
                </a:solidFill>
                <a:effectLst/>
                <a:latin typeface="+mj-lt"/>
                <a:cs typeface="Arial" pitchFamily="34" charset="0"/>
              </a:rPr>
              <a:t> </a:t>
            </a:r>
            <a:r>
              <a:rPr lang="it-IT" sz="2000" dirty="0">
                <a:solidFill>
                  <a:srgbClr val="0070C0"/>
                </a:solidFill>
                <a:latin typeface="+mj-lt"/>
                <a:cs typeface="Arial" pitchFamily="34" charset="0"/>
              </a:rPr>
              <a:t>(in progress) </a:t>
            </a:r>
            <a:r>
              <a:rPr kumimoji="0" lang="it-IT" sz="2000" i="0" u="none" strike="noStrike" cap="none" normalizeH="0" dirty="0" err="1">
                <a:ln>
                  <a:noFill/>
                </a:ln>
                <a:solidFill>
                  <a:srgbClr val="0070C0"/>
                </a:solidFill>
                <a:effectLst/>
                <a:latin typeface="+mj-lt"/>
                <a:cs typeface="Arial" pitchFamily="34" charset="0"/>
              </a:rPr>
              <a:t>QUINDI…</a:t>
            </a:r>
            <a:r>
              <a:rPr kumimoji="0" lang="it-IT" sz="2000" i="0" u="none" strike="noStrike" cap="none" normalizeH="0" dirty="0">
                <a:ln>
                  <a:noFill/>
                </a:ln>
                <a:solidFill>
                  <a:srgbClr val="0070C0"/>
                </a:solidFill>
                <a:effectLst/>
                <a:latin typeface="+mj-lt"/>
                <a:cs typeface="Arial" pitchFamily="34" charset="0"/>
              </a:rPr>
              <a:t>.. </a:t>
            </a:r>
          </a:p>
          <a:p>
            <a:pPr lvl="0" algn="just" eaLnBrk="0" hangingPunct="0"/>
            <a:r>
              <a:rPr kumimoji="0" lang="it-IT" sz="2000" b="1" i="0" u="sng" cap="none" normalizeH="0" dirty="0">
                <a:ln>
                  <a:noFill/>
                </a:ln>
                <a:solidFill>
                  <a:srgbClr val="0070C0"/>
                </a:solidFill>
                <a:effectLst/>
                <a:latin typeface="+mj-lt"/>
                <a:cs typeface="Arial" pitchFamily="34" charset="0"/>
              </a:rPr>
              <a:t>LE CONOSCENZE SUL RISCHIO SISMICO SONO A BUON PUNTO </a:t>
            </a:r>
            <a:r>
              <a:rPr lang="it-IT" sz="2000" b="1" u="sng" dirty="0">
                <a:solidFill>
                  <a:srgbClr val="0070C0"/>
                </a:solidFill>
                <a:latin typeface="+mj-lt"/>
                <a:cs typeface="Arial" pitchFamily="34" charset="0"/>
              </a:rPr>
              <a:t>(secondo gli standard attuali ben inteso), IN CIRCA 10 ANNI ABBIAMO PAREGGIATO IL CONTO CON LO STATO </a:t>
            </a:r>
            <a:r>
              <a:rPr lang="it-IT" sz="2000" b="1" u="sng" dirty="0" err="1">
                <a:solidFill>
                  <a:srgbClr val="0070C0"/>
                </a:solidFill>
                <a:latin typeface="+mj-lt"/>
                <a:cs typeface="Arial" pitchFamily="34" charset="0"/>
              </a:rPr>
              <a:t>DI</a:t>
            </a:r>
            <a:r>
              <a:rPr lang="it-IT" sz="2000" b="1" u="sng" dirty="0">
                <a:solidFill>
                  <a:srgbClr val="0070C0"/>
                </a:solidFill>
                <a:latin typeface="+mj-lt"/>
                <a:cs typeface="Arial" pitchFamily="34" charset="0"/>
              </a:rPr>
              <a:t> CONOSCENZA SUL DISSESTO IDROGEOLOGICO, E ORA?</a:t>
            </a:r>
            <a:endParaRPr lang="it-IT" sz="1400" b="1" dirty="0">
              <a:solidFill>
                <a:srgbClr val="0070C0"/>
              </a:solidFill>
              <a:latin typeface="+mj-lt"/>
              <a:cs typeface="Arial" pitchFamily="34" charset="0"/>
            </a:endParaRPr>
          </a:p>
        </p:txBody>
      </p:sp>
      <p:sp>
        <p:nvSpPr>
          <p:cNvPr id="16" name="CasellaDiTesto 15"/>
          <p:cNvSpPr txBox="1"/>
          <p:nvPr/>
        </p:nvSpPr>
        <p:spPr>
          <a:xfrm rot="5400000">
            <a:off x="3627775" y="678639"/>
            <a:ext cx="2031325" cy="8572560"/>
          </a:xfrm>
          <a:prstGeom prst="rect">
            <a:avLst/>
          </a:prstGeom>
          <a:solidFill>
            <a:schemeClr val="accent3">
              <a:lumMod val="40000"/>
              <a:lumOff val="60000"/>
            </a:schemeClr>
          </a:solidFill>
          <a:ln w="28575">
            <a:solidFill>
              <a:srgbClr val="FF0000"/>
            </a:solidFill>
          </a:ln>
        </p:spPr>
        <p:txBody>
          <a:bodyPr vert="vert270" wrap="square" rtlCol="0">
            <a:spAutoFit/>
          </a:bodyPr>
          <a:lstStyle/>
          <a:p>
            <a:pPr algn="ctr"/>
            <a:r>
              <a:rPr lang="it-IT" sz="2000" b="1" dirty="0">
                <a:solidFill>
                  <a:srgbClr val="0070C0"/>
                </a:solidFill>
                <a:latin typeface="+mj-lt"/>
              </a:rPr>
              <a:t>ORA BISOGNA SODDISFARE ARISTOTELE!</a:t>
            </a:r>
          </a:p>
          <a:p>
            <a:pPr algn="ctr"/>
            <a:r>
              <a:rPr lang="it-IT" sz="2000" dirty="0">
                <a:solidFill>
                  <a:srgbClr val="FF0000"/>
                </a:solidFill>
                <a:latin typeface="+mj-lt"/>
              </a:rPr>
              <a:t>FAR SI CHE L’ENTE NATURALE INTERAGISCA IN MODO ADEGUATO CON L’ENTE </a:t>
            </a:r>
            <a:r>
              <a:rPr lang="it-IT" sz="2000" dirty="0" err="1">
                <a:solidFill>
                  <a:srgbClr val="FF0000"/>
                </a:solidFill>
                <a:latin typeface="+mj-lt"/>
              </a:rPr>
              <a:t>ARTIFICIALE…</a:t>
            </a:r>
            <a:r>
              <a:rPr lang="it-IT" sz="2000" dirty="0">
                <a:solidFill>
                  <a:srgbClr val="FF0000"/>
                </a:solidFill>
                <a:latin typeface="+mj-lt"/>
              </a:rPr>
              <a:t> SCUSATE, </a:t>
            </a:r>
            <a:r>
              <a:rPr lang="it-IT" sz="2000" dirty="0" err="1">
                <a:solidFill>
                  <a:srgbClr val="FF0000"/>
                </a:solidFill>
                <a:latin typeface="+mj-lt"/>
              </a:rPr>
              <a:t>MI</a:t>
            </a:r>
            <a:r>
              <a:rPr lang="it-IT" sz="2000" dirty="0">
                <a:solidFill>
                  <a:srgbClr val="FF0000"/>
                </a:solidFill>
                <a:latin typeface="+mj-lt"/>
              </a:rPr>
              <a:t> SUONA MEGLIO:</a:t>
            </a:r>
          </a:p>
          <a:p>
            <a:pPr algn="ctr"/>
            <a:r>
              <a:rPr lang="it-IT" sz="2000" dirty="0">
                <a:solidFill>
                  <a:srgbClr val="FF0000"/>
                </a:solidFill>
                <a:latin typeface="+mj-lt"/>
              </a:rPr>
              <a:t>CHE L’ENTE ARTIFICIALE INTERAGISCA </a:t>
            </a:r>
            <a:r>
              <a:rPr lang="it-IT" sz="2000" b="1" dirty="0">
                <a:solidFill>
                  <a:srgbClr val="FF0000"/>
                </a:solidFill>
                <a:latin typeface="+mj-lt"/>
              </a:rPr>
              <a:t>NEL RISPETTO </a:t>
            </a:r>
          </a:p>
          <a:p>
            <a:pPr algn="ctr"/>
            <a:r>
              <a:rPr lang="it-IT" sz="2000" dirty="0">
                <a:solidFill>
                  <a:srgbClr val="FF0000"/>
                </a:solidFill>
                <a:latin typeface="+mj-lt"/>
              </a:rPr>
              <a:t>DELL’ENTE NATURALE</a:t>
            </a:r>
          </a:p>
          <a:p>
            <a:pPr algn="ctr"/>
            <a:r>
              <a:rPr lang="it-IT" sz="2000" b="1" u="sng" dirty="0">
                <a:solidFill>
                  <a:srgbClr val="FF0000"/>
                </a:solidFill>
                <a:latin typeface="+mj-lt"/>
                <a:ea typeface="Times New Roman" pitchFamily="18" charset="0"/>
                <a:cs typeface="Arial" pitchFamily="34" charset="0"/>
              </a:rPr>
              <a:t>(..CHE  NON COINCIDE ASSOLUTAMENTE CON LA “CASUALITÀ)</a:t>
            </a:r>
            <a:endParaRPr lang="it-IT" b="1" dirty="0">
              <a:solidFill>
                <a:srgbClr val="FF0000"/>
              </a:solidFill>
              <a:latin typeface="+mj-lt"/>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19" name="Rettangolo 18"/>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20"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23"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2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25" name="Immagine 24"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26" name="Rectangle 3"/>
          <p:cNvSpPr>
            <a:spLocks noChangeArrowheads="1"/>
          </p:cNvSpPr>
          <p:nvPr/>
        </p:nvSpPr>
        <p:spPr bwMode="auto">
          <a:xfrm>
            <a:off x="285720" y="714356"/>
            <a:ext cx="8643998" cy="5632311"/>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hangingPunct="0"/>
            <a:r>
              <a:rPr lang="it-IT" b="1" dirty="0">
                <a:solidFill>
                  <a:srgbClr val="0070C0"/>
                </a:solidFill>
                <a:latin typeface="+mj-lt"/>
              </a:rPr>
              <a:t>NEL FUTURO ARISTOTELE SOVRAORDINATO!</a:t>
            </a:r>
          </a:p>
          <a:p>
            <a:pPr algn="just" eaLnBrk="0" hangingPunct="0"/>
            <a:r>
              <a:rPr lang="it-IT" sz="1400" b="1" dirty="0">
                <a:solidFill>
                  <a:srgbClr val="0070C0"/>
                </a:solidFill>
                <a:latin typeface="+mj-lt"/>
              </a:rPr>
              <a:t>Il nostro paese, per l’elevato grado di esposizione ai rischi del territorio,  ha sviluppato da anni tecniche di analisi e pianificazione a differenti livelli , tali da essere considerato un esempio, dalla comunità internazionale,  grazie all’attività del mondo scientifico, tecnico ed aggiungo professionale dei tanti che hanno permesso di redigere piani, protocolli, cartografie strumenti GIS anche di facile accesso (non sempre),  aggiornati (magari con tempi indefiniti).</a:t>
            </a:r>
          </a:p>
          <a:p>
            <a:pPr algn="just" eaLnBrk="0" hangingPunct="0">
              <a:buFont typeface="Arial" pitchFamily="34" charset="0"/>
              <a:buChar char="•"/>
            </a:pPr>
            <a:endParaRPr lang="it-IT" sz="1400" b="1" dirty="0">
              <a:solidFill>
                <a:srgbClr val="0070C0"/>
              </a:solidFill>
              <a:latin typeface="+mj-lt"/>
            </a:endParaRPr>
          </a:p>
          <a:p>
            <a:pPr algn="ctr" eaLnBrk="0" hangingPunct="0">
              <a:buFont typeface="Arial" pitchFamily="34" charset="0"/>
              <a:buChar char="•"/>
            </a:pPr>
            <a:r>
              <a:rPr lang="it-IT" sz="1400" b="1" dirty="0">
                <a:solidFill>
                  <a:srgbClr val="FF0000"/>
                </a:solidFill>
                <a:latin typeface="+mj-lt"/>
              </a:rPr>
              <a:t>QUESTO HA PERMESSO </a:t>
            </a:r>
            <a:r>
              <a:rPr lang="it-IT" sz="1400" b="1" dirty="0" err="1">
                <a:solidFill>
                  <a:srgbClr val="FF0000"/>
                </a:solidFill>
                <a:latin typeface="+mj-lt"/>
              </a:rPr>
              <a:t>DI</a:t>
            </a:r>
            <a:r>
              <a:rPr lang="it-IT" sz="1400" b="1" dirty="0">
                <a:solidFill>
                  <a:srgbClr val="FF0000"/>
                </a:solidFill>
                <a:latin typeface="+mj-lt"/>
              </a:rPr>
              <a:t> RAGGIUNGERE UN GRADO </a:t>
            </a:r>
            <a:r>
              <a:rPr lang="it-IT" sz="1400" b="1" dirty="0" err="1">
                <a:solidFill>
                  <a:srgbClr val="FF0000"/>
                </a:solidFill>
                <a:latin typeface="+mj-lt"/>
              </a:rPr>
              <a:t>DI</a:t>
            </a:r>
            <a:r>
              <a:rPr lang="it-IT" sz="1400" b="1" dirty="0">
                <a:solidFill>
                  <a:srgbClr val="FF0000"/>
                </a:solidFill>
                <a:latin typeface="+mj-lt"/>
              </a:rPr>
              <a:t> CONOSCENZA IMPORTANTE </a:t>
            </a:r>
          </a:p>
          <a:p>
            <a:pPr algn="ctr" eaLnBrk="0" hangingPunct="0">
              <a:buFont typeface="Arial" pitchFamily="34" charset="0"/>
              <a:buChar char="•"/>
            </a:pPr>
            <a:r>
              <a:rPr lang="it-IT" sz="1400" b="1" dirty="0">
                <a:solidFill>
                  <a:srgbClr val="FF0000"/>
                </a:solidFill>
                <a:latin typeface="+mj-lt"/>
              </a:rPr>
              <a:t>(almeno a livello di strumenti pianificatori)</a:t>
            </a:r>
          </a:p>
          <a:p>
            <a:pPr algn="just" eaLnBrk="0" hangingPunct="0"/>
            <a:r>
              <a:rPr lang="it-IT" sz="1400" b="1" dirty="0">
                <a:solidFill>
                  <a:srgbClr val="0070C0"/>
                </a:solidFill>
                <a:latin typeface="+mj-lt"/>
              </a:rPr>
              <a:t>Ma poi? Facciamo un passo oltre e rendiamo veramente sovraordinato ARISTOTELE, facendo delle oneste riflessioni:</a:t>
            </a:r>
          </a:p>
          <a:p>
            <a:pPr algn="just" eaLnBrk="0" hangingPunct="0">
              <a:buFont typeface="Arial" pitchFamily="34" charset="0"/>
              <a:buChar char="•"/>
            </a:pPr>
            <a:r>
              <a:rPr lang="it-IT" sz="1400" b="1" dirty="0">
                <a:solidFill>
                  <a:srgbClr val="0070C0"/>
                </a:solidFill>
                <a:latin typeface="+mj-lt"/>
              </a:rPr>
              <a:t>Gli strumenti pianificatori per eccellenza, in merito al rischio idrogeologico, i PAI (SOVRAORDINATI) , avviati nei primi anni 2000, hanno permesso di </a:t>
            </a:r>
            <a:r>
              <a:rPr lang="it-IT" sz="1400" b="1" dirty="0" err="1">
                <a:solidFill>
                  <a:srgbClr val="0070C0"/>
                </a:solidFill>
                <a:latin typeface="+mj-lt"/>
              </a:rPr>
              <a:t>perimetrare</a:t>
            </a:r>
            <a:r>
              <a:rPr lang="it-IT" sz="1400" b="1" dirty="0">
                <a:solidFill>
                  <a:srgbClr val="0070C0"/>
                </a:solidFill>
                <a:latin typeface="+mj-lt"/>
              </a:rPr>
              <a:t> decine di migliaia di eventi franosi e migliaia di chilometri quadrati di aree esondabili , stimando già dalle prime fasi, importi di miliardi di euro per opere di “mitigazione” o  “eliminazione” dei rischi, di cui ad oggi se ne sono spesi circa il 2%. I PAI vengono aggiornati con tempi “geologici”, non solo in merito a nuovi eventi  o riattivazioni di eventi già noti, ma anche non avendo spesso conoscenza delle aree in cui si è già intervenuto (</a:t>
            </a:r>
            <a:r>
              <a:rPr lang="it-IT" sz="1400" b="1" dirty="0" err="1">
                <a:solidFill>
                  <a:srgbClr val="0070C0"/>
                </a:solidFill>
                <a:latin typeface="+mj-lt"/>
              </a:rPr>
              <a:t>deperimetrazioni</a:t>
            </a:r>
            <a:r>
              <a:rPr lang="it-IT" sz="1400" b="1" dirty="0">
                <a:solidFill>
                  <a:srgbClr val="0070C0"/>
                </a:solidFill>
                <a:latin typeface="+mj-lt"/>
              </a:rPr>
              <a:t>), non monitorando  e non </a:t>
            </a:r>
            <a:r>
              <a:rPr lang="it-IT" sz="1400" b="1" dirty="0" err="1">
                <a:solidFill>
                  <a:srgbClr val="0070C0"/>
                </a:solidFill>
                <a:latin typeface="+mj-lt"/>
              </a:rPr>
              <a:t>manutenendo</a:t>
            </a:r>
            <a:r>
              <a:rPr lang="it-IT" sz="1400" b="1" dirty="0">
                <a:solidFill>
                  <a:srgbClr val="0070C0"/>
                </a:solidFill>
                <a:latin typeface="+mj-lt"/>
              </a:rPr>
              <a:t> quanto realizzato, per di più trattandosi di opere eseguite con soldi pubblici.</a:t>
            </a:r>
          </a:p>
          <a:p>
            <a:pPr algn="just" eaLnBrk="0" hangingPunct="0">
              <a:buFont typeface="Arial" pitchFamily="34" charset="0"/>
              <a:buChar char="•"/>
            </a:pPr>
            <a:r>
              <a:rPr lang="it-IT" sz="1400" b="1" dirty="0">
                <a:solidFill>
                  <a:srgbClr val="0070C0"/>
                </a:solidFill>
                <a:latin typeface="+mj-lt"/>
              </a:rPr>
              <a:t>Il nostro paese va preservato dai Rischi, perché noi abbiamo la fortuna di aver ereditato da secoli un patrimonio architettonico e culturale probabilmente unico al mondo, e questo paese non va solo </a:t>
            </a:r>
            <a:r>
              <a:rPr lang="it-IT" sz="1400" b="1" dirty="0">
                <a:solidFill>
                  <a:srgbClr val="FF0000"/>
                </a:solidFill>
                <a:latin typeface="+mj-lt"/>
              </a:rPr>
              <a:t>ri-COSTRUITO</a:t>
            </a:r>
            <a:r>
              <a:rPr lang="it-IT" sz="1400" b="1" dirty="0">
                <a:solidFill>
                  <a:srgbClr val="0070C0"/>
                </a:solidFill>
                <a:latin typeface="+mj-lt"/>
              </a:rPr>
              <a:t>, e con questo sottolineo come sia fondamentale che  </a:t>
            </a:r>
            <a:r>
              <a:rPr lang="it-IT" sz="1400" b="1" dirty="0">
                <a:solidFill>
                  <a:srgbClr val="FF0000"/>
                </a:solidFill>
                <a:latin typeface="+mj-lt"/>
              </a:rPr>
              <a:t>il preservare  </a:t>
            </a:r>
            <a:r>
              <a:rPr lang="it-IT" sz="1400" b="1" dirty="0">
                <a:solidFill>
                  <a:srgbClr val="0070C0"/>
                </a:solidFill>
                <a:latin typeface="+mj-lt"/>
              </a:rPr>
              <a:t>ed </a:t>
            </a:r>
            <a:r>
              <a:rPr lang="it-IT" sz="1400" b="1" dirty="0">
                <a:solidFill>
                  <a:srgbClr val="FF0000"/>
                </a:solidFill>
                <a:latin typeface="+mj-lt"/>
              </a:rPr>
              <a:t>il ricostruire </a:t>
            </a:r>
            <a:r>
              <a:rPr lang="it-IT" sz="1400" b="1" dirty="0">
                <a:solidFill>
                  <a:srgbClr val="0070C0"/>
                </a:solidFill>
                <a:latin typeface="+mj-lt"/>
              </a:rPr>
              <a:t>(bene)  debbano necessariamente andare di pari passo.</a:t>
            </a:r>
          </a:p>
          <a:p>
            <a:pPr algn="just" eaLnBrk="0" hangingPunct="0">
              <a:buFont typeface="Arial" pitchFamily="34" charset="0"/>
              <a:buChar char="•"/>
            </a:pPr>
            <a:r>
              <a:rPr lang="it-IT" sz="1400" b="1" dirty="0">
                <a:solidFill>
                  <a:srgbClr val="0070C0"/>
                </a:solidFill>
                <a:latin typeface="+mj-lt"/>
              </a:rPr>
              <a:t>Norme che tengano insieme le fasi pianificatorie con gli strumenti attuativi e permettano che </a:t>
            </a:r>
            <a:r>
              <a:rPr lang="it-IT" sz="1400" b="1" dirty="0">
                <a:solidFill>
                  <a:srgbClr val="FF0000"/>
                </a:solidFill>
                <a:latin typeface="+mj-lt"/>
              </a:rPr>
              <a:t>l’ENTE ARTIFICIALE </a:t>
            </a:r>
            <a:r>
              <a:rPr lang="it-IT" sz="1400" b="1" dirty="0">
                <a:solidFill>
                  <a:srgbClr val="0070C0"/>
                </a:solidFill>
                <a:latin typeface="+mj-lt"/>
              </a:rPr>
              <a:t>non debba essere vittima della </a:t>
            </a:r>
            <a:r>
              <a:rPr lang="it-IT" sz="1400" b="1" dirty="0">
                <a:solidFill>
                  <a:srgbClr val="FF0000"/>
                </a:solidFill>
                <a:latin typeface="+mj-lt"/>
              </a:rPr>
              <a:t>CASUALITA’</a:t>
            </a:r>
            <a:r>
              <a:rPr lang="it-IT" sz="1400" b="1" dirty="0">
                <a:solidFill>
                  <a:srgbClr val="0070C0"/>
                </a:solidFill>
                <a:latin typeface="+mj-lt"/>
              </a:rPr>
              <a:t>.</a:t>
            </a:r>
            <a:endParaRPr lang="it-IT" sz="1400" b="1" dirty="0">
              <a:solidFill>
                <a:srgbClr val="0070C0"/>
              </a:solidFill>
              <a:latin typeface="+mj-lt"/>
              <a:cs typeface="Arial" pitchFamily="34"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44035" name="Rectangle 3"/>
          <p:cNvSpPr>
            <a:spLocks noChangeArrowheads="1"/>
          </p:cNvSpPr>
          <p:nvPr/>
        </p:nvSpPr>
        <p:spPr bwMode="auto">
          <a:xfrm>
            <a:off x="285720" y="1000108"/>
            <a:ext cx="6500858" cy="400110"/>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800" b="1" i="0" u="none" strike="noStrike" cap="none" normalizeH="0" baseline="0" dirty="0">
                <a:ln>
                  <a:noFill/>
                </a:ln>
                <a:solidFill>
                  <a:srgbClr val="0070C0"/>
                </a:solidFill>
                <a:effectLst/>
                <a:latin typeface="Helvetica"/>
                <a:ea typeface="Times New Roman" pitchFamily="18" charset="0"/>
                <a:cs typeface="Arial" pitchFamily="34" charset="0"/>
              </a:rPr>
              <a:t> </a:t>
            </a:r>
            <a:r>
              <a:rPr kumimoji="0" lang="it-IT" sz="2000" b="1" i="0" u="none" strike="noStrike" cap="none" normalizeH="0" baseline="0" dirty="0">
                <a:ln>
                  <a:noFill/>
                </a:ln>
                <a:solidFill>
                  <a:srgbClr val="0070C0"/>
                </a:solidFill>
                <a:effectLst/>
                <a:latin typeface="Arial" pitchFamily="34" charset="0"/>
                <a:ea typeface="Times New Roman" pitchFamily="18" charset="0"/>
                <a:cs typeface="Arial" pitchFamily="34" charset="0"/>
              </a:rPr>
              <a:t>Per chi non crede nella Filosofia (e nella scienza):</a:t>
            </a:r>
            <a:endParaRPr kumimoji="0" lang="it-IT" sz="2000" b="1" i="0" u="none" strike="noStrike" cap="none" normalizeH="0" baseline="0" dirty="0">
              <a:ln>
                <a:noFill/>
              </a:ln>
              <a:solidFill>
                <a:srgbClr val="0070C0"/>
              </a:solidFill>
              <a:effectLst/>
              <a:latin typeface="Times New Roman" pitchFamily="18" charset="0"/>
              <a:cs typeface="Arial" pitchFamily="34" charset="0"/>
            </a:endParaRPr>
          </a:p>
        </p:txBody>
      </p:sp>
      <p:pic>
        <p:nvPicPr>
          <p:cNvPr id="8" name="Immagine 11" descr="HOLY-CARD-SANTINO-IMAGE-PIEUSE-S-SAN-SANTEMIDIO.jpg"/>
          <p:cNvPicPr>
            <a:picLocks noChangeAspect="1"/>
          </p:cNvPicPr>
          <p:nvPr/>
        </p:nvPicPr>
        <p:blipFill>
          <a:blip r:embed="rId4"/>
          <a:srcRect/>
          <a:stretch>
            <a:fillRect/>
          </a:stretch>
        </p:blipFill>
        <p:spPr bwMode="auto">
          <a:xfrm>
            <a:off x="1571604" y="1571612"/>
            <a:ext cx="5000660" cy="4363539"/>
          </a:xfrm>
          <a:prstGeom prst="rect">
            <a:avLst/>
          </a:prstGeom>
          <a:noFill/>
          <a:ln w="9525">
            <a:noFill/>
            <a:miter lim="800000"/>
            <a:headEnd/>
            <a:tailEnd/>
          </a:ln>
        </p:spPr>
      </p:pic>
      <p:sp>
        <p:nvSpPr>
          <p:cNvPr id="9" name="Rectangle 3"/>
          <p:cNvSpPr>
            <a:spLocks noChangeArrowheads="1"/>
          </p:cNvSpPr>
          <p:nvPr/>
        </p:nvSpPr>
        <p:spPr bwMode="auto">
          <a:xfrm>
            <a:off x="6929454" y="5500702"/>
            <a:ext cx="1785950" cy="646331"/>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sz="800" b="0" i="0" u="none" strike="noStrike" cap="none" normalizeH="0" baseline="0" dirty="0">
                <a:ln>
                  <a:noFill/>
                </a:ln>
                <a:solidFill>
                  <a:srgbClr val="0070C0"/>
                </a:solidFill>
                <a:effectLst/>
                <a:latin typeface="Helvetica"/>
                <a:ea typeface="Times New Roman" pitchFamily="18" charset="0"/>
                <a:cs typeface="Arial" pitchFamily="34" charset="0"/>
              </a:rPr>
              <a:t> </a:t>
            </a:r>
            <a:r>
              <a:rPr kumimoji="0" lang="it-IT" sz="3600" b="1" i="0" u="none" strike="noStrike" cap="none" normalizeH="0" baseline="0" dirty="0">
                <a:ln>
                  <a:noFill/>
                </a:ln>
                <a:solidFill>
                  <a:srgbClr val="0070C0"/>
                </a:solidFill>
                <a:effectLst/>
                <a:latin typeface="Arial" pitchFamily="34" charset="0"/>
                <a:ea typeface="Times New Roman" pitchFamily="18" charset="0"/>
                <a:cs typeface="Arial" pitchFamily="34" charset="0"/>
              </a:rPr>
              <a:t>Grazie!</a:t>
            </a:r>
            <a:endParaRPr kumimoji="0" lang="it-IT" sz="3600" b="1" i="0" u="none" strike="noStrike" cap="none" normalizeH="0" baseline="0" dirty="0">
              <a:ln>
                <a:noFill/>
              </a:ln>
              <a:solidFill>
                <a:srgbClr val="0070C0"/>
              </a:solidFill>
              <a:effectLst/>
              <a:latin typeface="Times New Roman" pitchFamily="18" charset="0"/>
              <a:cs typeface="Arial"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pic>
        <p:nvPicPr>
          <p:cNvPr id="44034" name="Picture 2" descr="Z:\2022\Seminari\Convegno NORCIA_FAC_150922\FAC NORCIA_2021\aristotele.jpg"/>
          <p:cNvPicPr>
            <a:picLocks noChangeAspect="1" noChangeArrowheads="1"/>
          </p:cNvPicPr>
          <p:nvPr/>
        </p:nvPicPr>
        <p:blipFill>
          <a:blip r:embed="rId4"/>
          <a:srcRect/>
          <a:stretch>
            <a:fillRect/>
          </a:stretch>
        </p:blipFill>
        <p:spPr bwMode="auto">
          <a:xfrm>
            <a:off x="2428860" y="785794"/>
            <a:ext cx="4048100" cy="2317537"/>
          </a:xfrm>
          <a:prstGeom prst="rect">
            <a:avLst/>
          </a:prstGeom>
          <a:noFill/>
        </p:spPr>
      </p:pic>
      <p:sp>
        <p:nvSpPr>
          <p:cNvPr id="44035" name="Rectangle 3"/>
          <p:cNvSpPr>
            <a:spLocks noChangeArrowheads="1"/>
          </p:cNvSpPr>
          <p:nvPr/>
        </p:nvSpPr>
        <p:spPr bwMode="auto">
          <a:xfrm>
            <a:off x="357158" y="3357562"/>
            <a:ext cx="8501122" cy="2677656"/>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800" b="0" i="0" u="none" strike="noStrike" cap="none" normalizeH="0" baseline="0" dirty="0">
                <a:ln>
                  <a:noFill/>
                </a:ln>
                <a:solidFill>
                  <a:srgbClr val="0070C0"/>
                </a:solidFill>
                <a:effectLst/>
                <a:latin typeface="Helvetica"/>
                <a:ea typeface="Times New Roman" pitchFamily="18" charset="0"/>
                <a:cs typeface="Arial" pitchFamily="34" charset="0"/>
              </a:rPr>
              <a:t> </a:t>
            </a:r>
            <a:r>
              <a:rPr kumimoji="0" lang="it-IT" sz="1800" b="0" i="0" u="none" strike="noStrike" cap="none" normalizeH="0" baseline="0" dirty="0">
                <a:ln>
                  <a:noFill/>
                </a:ln>
                <a:solidFill>
                  <a:srgbClr val="FF0000"/>
                </a:solidFill>
                <a:effectLst/>
                <a:latin typeface="Arial" pitchFamily="34" charset="0"/>
                <a:ea typeface="Times New Roman" pitchFamily="18" charset="0"/>
                <a:cs typeface="Arial" pitchFamily="34" charset="0"/>
              </a:rPr>
              <a:t>ARISTOTELE (384 AC - 322 AC</a:t>
            </a:r>
            <a:r>
              <a:rPr kumimoji="0" lang="it-IT" sz="1800" b="0" i="0" u="none" strike="noStrike" cap="none" normalizeH="0" baseline="0" dirty="0">
                <a:ln>
                  <a:noFill/>
                </a:ln>
                <a:solidFill>
                  <a:srgbClr val="FF0000"/>
                </a:solidFill>
                <a:effectLst/>
                <a:latin typeface="+mj-lt"/>
                <a:ea typeface="Times New Roman" pitchFamily="18" charset="0"/>
                <a:cs typeface="Arial" pitchFamily="34" charset="0"/>
              </a:rPr>
              <a:t>):</a:t>
            </a:r>
            <a:r>
              <a:rPr kumimoji="0" lang="it-IT" sz="1800" b="0" i="0" u="none" strike="noStrike" cap="none" normalizeH="0" dirty="0">
                <a:ln>
                  <a:noFill/>
                </a:ln>
                <a:solidFill>
                  <a:srgbClr val="FF0000"/>
                </a:solidFill>
                <a:effectLst/>
                <a:latin typeface="+mj-lt"/>
                <a:ea typeface="Times New Roman" pitchFamily="18" charset="0"/>
                <a:cs typeface="Arial" pitchFamily="34" charset="0"/>
              </a:rPr>
              <a:t> TRA PASSATO E FUTURO</a:t>
            </a:r>
            <a:endParaRPr kumimoji="0" lang="it-IT" sz="1800" b="0" i="0" u="none" strike="noStrike" cap="none" normalizeH="0" baseline="0" dirty="0">
              <a:ln>
                <a:noFill/>
              </a:ln>
              <a:solidFill>
                <a:srgbClr val="FF00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Distingue due grandi categorie di enti:</a:t>
            </a:r>
            <a:b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br>
            <a:r>
              <a:rPr kumimoji="0" lang="it-IT" sz="1200" b="1" i="0" u="none" strike="noStrike" cap="none" normalizeH="0" baseline="0" dirty="0">
                <a:ln>
                  <a:noFill/>
                </a:ln>
                <a:solidFill>
                  <a:srgbClr val="0070C0"/>
                </a:solidFill>
                <a:effectLst/>
                <a:latin typeface="+mj-lt"/>
                <a:ea typeface="Times New Roman" pitchFamily="18" charset="0"/>
                <a:cs typeface="Arial" pitchFamily="34" charset="0"/>
              </a:rPr>
              <a:t>Enti artificiali</a:t>
            </a:r>
            <a:b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br>
            <a:r>
              <a:rPr kumimoji="0" lang="it-IT" sz="1200" b="1" i="0" u="none" strike="noStrike" cap="none" normalizeH="0" baseline="0" dirty="0">
                <a:ln>
                  <a:noFill/>
                </a:ln>
                <a:solidFill>
                  <a:srgbClr val="0070C0"/>
                </a:solidFill>
                <a:effectLst/>
                <a:latin typeface="+mj-lt"/>
                <a:ea typeface="Times New Roman" pitchFamily="18" charset="0"/>
                <a:cs typeface="Arial" pitchFamily="34" charset="0"/>
              </a:rPr>
              <a:t>Enti naturali</a:t>
            </a:r>
            <a:b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b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Gli </a:t>
            </a:r>
            <a:r>
              <a:rPr kumimoji="0" lang="it-IT" sz="1200" b="1" i="0" u="none" strike="noStrike" cap="none" normalizeH="0" baseline="0" dirty="0">
                <a:ln>
                  <a:noFill/>
                </a:ln>
                <a:solidFill>
                  <a:srgbClr val="0070C0"/>
                </a:solidFill>
                <a:effectLst/>
                <a:latin typeface="+mj-lt"/>
                <a:ea typeface="Times New Roman" pitchFamily="18" charset="0"/>
                <a:cs typeface="Arial" pitchFamily="34" charset="0"/>
              </a:rPr>
              <a:t>enti naturali </a:t>
            </a: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hanno la particolare caratteristica di possedere il concetto di </a:t>
            </a:r>
            <a:r>
              <a:rPr kumimoji="0" lang="it-IT" sz="1200" b="1" i="0" u="none" strike="noStrike" cap="none" normalizeH="0" baseline="0" dirty="0">
                <a:ln>
                  <a:noFill/>
                </a:ln>
                <a:solidFill>
                  <a:srgbClr val="0070C0"/>
                </a:solidFill>
                <a:effectLst/>
                <a:latin typeface="+mj-lt"/>
                <a:ea typeface="Times New Roman" pitchFamily="18" charset="0"/>
                <a:cs typeface="Arial" pitchFamily="34" charset="0"/>
              </a:rPr>
              <a:t>movimento</a:t>
            </a: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 a sua volta suddiviso nei significati di spostamento in loco e di divenire.</a:t>
            </a:r>
            <a:b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b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A differenza degli enti naturali, gli </a:t>
            </a:r>
            <a:r>
              <a:rPr kumimoji="0" lang="it-IT" sz="1200" b="1" i="0" u="none" strike="noStrike" cap="none" normalizeH="0" baseline="0" dirty="0">
                <a:ln>
                  <a:noFill/>
                </a:ln>
                <a:solidFill>
                  <a:srgbClr val="0070C0"/>
                </a:solidFill>
                <a:effectLst/>
                <a:latin typeface="+mj-lt"/>
                <a:ea typeface="Times New Roman" pitchFamily="18" charset="0"/>
                <a:cs typeface="Arial" pitchFamily="34" charset="0"/>
              </a:rPr>
              <a:t>enti artificiali</a:t>
            </a: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 non possiedono capacità di movimento proprie, anche se come gli enti naturali sono caratterizzati da una denominazione e da una definizione specifica.</a:t>
            </a:r>
            <a:b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b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Ragionando su questo possiamo dire che</a:t>
            </a:r>
            <a:r>
              <a:rPr kumimoji="0" lang="it-IT" sz="1200" b="0" i="0" u="none" strike="noStrike" cap="none" normalizeH="0" dirty="0">
                <a:ln>
                  <a:noFill/>
                </a:ln>
                <a:solidFill>
                  <a:srgbClr val="0070C0"/>
                </a:solidFill>
                <a:effectLst/>
                <a:latin typeface="+mj-lt"/>
                <a:ea typeface="Times New Roman" pitchFamily="18" charset="0"/>
                <a:cs typeface="Arial" pitchFamily="34" charset="0"/>
              </a:rPr>
              <a:t> </a:t>
            </a: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sappiamo che gli enti naturali godono del principio di </a:t>
            </a:r>
            <a:r>
              <a:rPr kumimoji="0" lang="it-IT" sz="1200" b="1" i="0" u="none" strike="noStrike" cap="none" normalizeH="0" baseline="0" dirty="0">
                <a:ln>
                  <a:noFill/>
                </a:ln>
                <a:solidFill>
                  <a:srgbClr val="0070C0"/>
                </a:solidFill>
                <a:effectLst/>
                <a:latin typeface="+mj-lt"/>
                <a:ea typeface="Times New Roman" pitchFamily="18" charset="0"/>
                <a:cs typeface="Arial" pitchFamily="34" charset="0"/>
              </a:rPr>
              <a:t>movimento</a:t>
            </a: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 e </a:t>
            </a:r>
            <a:r>
              <a:rPr kumimoji="0" lang="it-IT" sz="1200" b="1" i="0" u="none" strike="noStrike" cap="none" normalizeH="0" baseline="0" dirty="0">
                <a:ln>
                  <a:noFill/>
                </a:ln>
                <a:solidFill>
                  <a:srgbClr val="0070C0"/>
                </a:solidFill>
                <a:effectLst/>
                <a:latin typeface="+mj-lt"/>
                <a:ea typeface="Times New Roman" pitchFamily="18" charset="0"/>
                <a:cs typeface="Arial" pitchFamily="34" charset="0"/>
              </a:rPr>
              <a:t>quiete</a:t>
            </a: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 a differenza degli </a:t>
            </a:r>
            <a:r>
              <a:rPr kumimoji="0" lang="it-IT" sz="1200" b="1" i="0" u="none" strike="noStrike" cap="none" normalizeH="0" baseline="0" dirty="0">
                <a:ln>
                  <a:noFill/>
                </a:ln>
                <a:solidFill>
                  <a:srgbClr val="0070C0"/>
                </a:solidFill>
                <a:effectLst/>
                <a:latin typeface="+mj-lt"/>
                <a:ea typeface="Times New Roman" pitchFamily="18" charset="0"/>
                <a:cs typeface="Arial" pitchFamily="34" charset="0"/>
              </a:rPr>
              <a:t>enti artificiali</a:t>
            </a:r>
            <a:r>
              <a:rPr kumimoji="0" lang="it-IT" sz="1200" b="0" i="0" u="none" strike="noStrike" cap="none" normalizeH="0" baseline="0" dirty="0">
                <a:ln>
                  <a:noFill/>
                </a:ln>
                <a:solidFill>
                  <a:srgbClr val="0070C0"/>
                </a:solidFill>
                <a:effectLst/>
                <a:latin typeface="+mj-lt"/>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rgbClr val="0070C0"/>
                </a:solidFill>
                <a:effectLst/>
                <a:latin typeface="+mj-lt"/>
                <a:ea typeface="Times New Roman" pitchFamily="18" charset="0"/>
                <a:cs typeface="Arial" pitchFamily="34" charset="0"/>
              </a:rPr>
              <a:t>Ciò ci fa chiaramente capire che nessun ente artificiale sarà portato a attuare un movimento, se non per</a:t>
            </a:r>
            <a:r>
              <a:rPr kumimoji="0" lang="it-IT" sz="1400" b="0" i="0" u="none" strike="noStrike" cap="none" normalizeH="0" dirty="0">
                <a:ln>
                  <a:noFill/>
                </a:ln>
                <a:solidFill>
                  <a:srgbClr val="0070C0"/>
                </a:solidFill>
                <a:effectLst/>
                <a:latin typeface="+mj-lt"/>
                <a:ea typeface="Times New Roman" pitchFamily="18" charset="0"/>
                <a:cs typeface="Arial" pitchFamily="34" charset="0"/>
              </a:rPr>
              <a:t> </a:t>
            </a:r>
            <a:r>
              <a:rPr kumimoji="0" lang="it-IT" sz="1400" b="0" i="0" u="none" strike="noStrike" cap="none" normalizeH="0" baseline="0" dirty="0">
                <a:ln>
                  <a:noFill/>
                </a:ln>
                <a:solidFill>
                  <a:srgbClr val="0070C0"/>
                </a:solidFill>
                <a:effectLst/>
                <a:latin typeface="+mj-lt"/>
                <a:ea typeface="Times New Roman" pitchFamily="18" charset="0"/>
                <a:cs typeface="Arial" pitchFamily="34" charset="0"/>
              </a:rPr>
              <a:t>l’intervento di altri enti (</a:t>
            </a:r>
            <a:r>
              <a:rPr kumimoji="0" lang="it-IT" sz="1400" b="1" i="0" u="none" strike="noStrike" cap="none" normalizeH="0" baseline="0" dirty="0">
                <a:ln>
                  <a:noFill/>
                </a:ln>
                <a:solidFill>
                  <a:srgbClr val="0070C0"/>
                </a:solidFill>
                <a:effectLst/>
                <a:latin typeface="+mj-lt"/>
                <a:ea typeface="Times New Roman" pitchFamily="18" charset="0"/>
                <a:cs typeface="Arial" pitchFamily="34" charset="0"/>
              </a:rPr>
              <a:t>naturali</a:t>
            </a:r>
            <a:r>
              <a:rPr kumimoji="0" lang="it-IT" sz="1400" b="0" i="0" u="none" strike="noStrike" cap="none" normalizeH="0" baseline="0" dirty="0">
                <a:ln>
                  <a:noFill/>
                </a:ln>
                <a:solidFill>
                  <a:srgbClr val="0070C0"/>
                </a:solidFill>
                <a:effectLst/>
                <a:latin typeface="+mj-lt"/>
                <a:ea typeface="Times New Roman" pitchFamily="18" charset="0"/>
                <a:cs typeface="Arial" pitchFamily="34" charset="0"/>
              </a:rPr>
              <a:t>), oppure </a:t>
            </a:r>
            <a:r>
              <a:rPr kumimoji="0" lang="it-IT" sz="1400" b="1" i="0" u="none" strike="noStrike" cap="none" normalizeH="0" baseline="0" dirty="0">
                <a:ln>
                  <a:noFill/>
                </a:ln>
                <a:solidFill>
                  <a:srgbClr val="0070C0"/>
                </a:solidFill>
                <a:effectLst/>
                <a:latin typeface="+mj-lt"/>
                <a:ea typeface="Times New Roman" pitchFamily="18" charset="0"/>
                <a:cs typeface="Arial" pitchFamily="34" charset="0"/>
              </a:rPr>
              <a:t>per accidentalità </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a:ln>
                  <a:noFill/>
                </a:ln>
                <a:solidFill>
                  <a:srgbClr val="FF0000"/>
                </a:solidFill>
                <a:effectLst/>
                <a:latin typeface="+mj-lt"/>
                <a:ea typeface="Times New Roman" pitchFamily="18" charset="0"/>
                <a:cs typeface="Arial" pitchFamily="34" charset="0"/>
              </a:rPr>
              <a:t>(</a:t>
            </a:r>
            <a:r>
              <a:rPr kumimoji="0" lang="it-IT" sz="1400" b="1" i="0" u="sng" strike="noStrike" cap="none" normalizeH="0" baseline="0" dirty="0">
                <a:ln>
                  <a:noFill/>
                </a:ln>
                <a:solidFill>
                  <a:srgbClr val="FF0000"/>
                </a:solidFill>
                <a:effectLst/>
                <a:latin typeface="+mj-lt"/>
                <a:ea typeface="Times New Roman" pitchFamily="18" charset="0"/>
                <a:cs typeface="Arial" pitchFamily="34" charset="0"/>
              </a:rPr>
              <a:t>CHE  NON COINCIDE ASSOLUTAMENTE CON LA “CASUALITÀ”</a:t>
            </a:r>
            <a:r>
              <a:rPr kumimoji="0" lang="it-IT" sz="1400" b="0" i="0" u="none" strike="noStrike" cap="none" normalizeH="0" baseline="0" dirty="0">
                <a:ln>
                  <a:noFill/>
                </a:ln>
                <a:solidFill>
                  <a:srgbClr val="FF0000"/>
                </a:solidFill>
                <a:effectLst/>
                <a:latin typeface="+mj-lt"/>
                <a:ea typeface="Times New Roman" pitchFamily="18" charset="0"/>
                <a:cs typeface="Arial" pitchFamily="34" charset="0"/>
              </a:rPr>
              <a:t>).</a:t>
            </a:r>
            <a:endParaRPr kumimoji="0" lang="it-IT" sz="1400" b="0" i="0" u="none" strike="noStrike" cap="none" normalizeH="0" baseline="0" dirty="0">
              <a:ln>
                <a:noFill/>
              </a:ln>
              <a:solidFill>
                <a:srgbClr val="FF0000"/>
              </a:solidFill>
              <a:effectLst/>
              <a:latin typeface="Times New Roman" pitchFamily="18" charset="0"/>
              <a:cs typeface="Arial"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44035" name="Rectangle 3"/>
          <p:cNvSpPr>
            <a:spLocks noChangeArrowheads="1"/>
          </p:cNvSpPr>
          <p:nvPr/>
        </p:nvSpPr>
        <p:spPr bwMode="auto">
          <a:xfrm>
            <a:off x="285720" y="785794"/>
            <a:ext cx="8643998" cy="4308872"/>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kumimoji="0" lang="it-IT" sz="2000" b="0" i="0" u="none" strike="noStrike" cap="none" normalizeH="0" baseline="0" dirty="0">
                <a:ln>
                  <a:noFill/>
                </a:ln>
                <a:solidFill>
                  <a:srgbClr val="FF0000"/>
                </a:solidFill>
                <a:effectLst/>
                <a:latin typeface="+mj-lt"/>
                <a:ea typeface="Times New Roman" pitchFamily="18" charset="0"/>
                <a:cs typeface="Arial" pitchFamily="34" charset="0"/>
              </a:rPr>
              <a:t>TORNIAMO IN TERRA, </a:t>
            </a:r>
            <a:r>
              <a:rPr kumimoji="0" lang="it-IT" sz="2000" b="0" i="0" u="none" strike="noStrike" cap="none" normalizeH="0" baseline="0" dirty="0" err="1">
                <a:ln>
                  <a:noFill/>
                </a:ln>
                <a:solidFill>
                  <a:srgbClr val="FF0000"/>
                </a:solidFill>
                <a:effectLst/>
                <a:latin typeface="+mj-lt"/>
                <a:ea typeface="Times New Roman" pitchFamily="18" charset="0"/>
                <a:cs typeface="Arial" pitchFamily="34" charset="0"/>
              </a:rPr>
              <a:t>ANZI…</a:t>
            </a:r>
            <a:r>
              <a:rPr kumimoji="0" lang="it-IT" sz="2000" b="0" i="0" u="none" strike="noStrike" cap="none" normalizeH="0" baseline="0" dirty="0">
                <a:ln>
                  <a:noFill/>
                </a:ln>
                <a:solidFill>
                  <a:srgbClr val="FF0000"/>
                </a:solidFill>
                <a:effectLst/>
                <a:latin typeface="+mj-lt"/>
                <a:ea typeface="Times New Roman" pitchFamily="18" charset="0"/>
                <a:cs typeface="Arial" pitchFamily="34" charset="0"/>
              </a:rPr>
              <a:t> SOTTOTERRA</a:t>
            </a:r>
          </a:p>
          <a:p>
            <a:pPr lvl="0" algn="ctr" eaLnBrk="0" hangingPunct="0"/>
            <a:r>
              <a:rPr lang="it-IT" sz="2000" b="1" dirty="0">
                <a:solidFill>
                  <a:srgbClr val="0070C0"/>
                </a:solidFill>
                <a:latin typeface="+mj-lt"/>
                <a:cs typeface="Arial" pitchFamily="34" charset="0"/>
              </a:rPr>
              <a:t>MS</a:t>
            </a:r>
            <a:r>
              <a:rPr kumimoji="0" lang="it-IT" sz="2000" b="1" i="0" u="none" strike="noStrike" cap="none" normalizeH="0" dirty="0">
                <a:ln>
                  <a:noFill/>
                </a:ln>
                <a:solidFill>
                  <a:srgbClr val="0070C0"/>
                </a:solidFill>
                <a:effectLst/>
                <a:latin typeface="+mj-lt"/>
                <a:cs typeface="Arial" pitchFamily="34" charset="0"/>
              </a:rPr>
              <a:t> = STRUMENTO </a:t>
            </a:r>
            <a:r>
              <a:rPr kumimoji="0" lang="it-IT" sz="2000" b="1" i="0" u="none" strike="noStrike" cap="none" normalizeH="0" dirty="0" err="1">
                <a:ln>
                  <a:noFill/>
                </a:ln>
                <a:solidFill>
                  <a:srgbClr val="0070C0"/>
                </a:solidFill>
                <a:effectLst/>
                <a:latin typeface="+mj-lt"/>
                <a:cs typeface="Arial" pitchFamily="34" charset="0"/>
              </a:rPr>
              <a:t>DI</a:t>
            </a:r>
            <a:r>
              <a:rPr kumimoji="0" lang="it-IT" sz="2000" b="1" i="0" u="none" strike="noStrike" cap="none" normalizeH="0" dirty="0">
                <a:ln>
                  <a:noFill/>
                </a:ln>
                <a:solidFill>
                  <a:srgbClr val="0070C0"/>
                </a:solidFill>
                <a:effectLst/>
                <a:latin typeface="+mj-lt"/>
                <a:cs typeface="Arial" pitchFamily="34" charset="0"/>
              </a:rPr>
              <a:t> PIANIFICAZIONE (in progress)</a:t>
            </a:r>
          </a:p>
          <a:p>
            <a:pPr lvl="0" algn="ctr" eaLnBrk="0" hangingPunct="0"/>
            <a:r>
              <a:rPr lang="it-IT" sz="2000" dirty="0">
                <a:solidFill>
                  <a:srgbClr val="0070C0"/>
                </a:solidFill>
                <a:latin typeface="+mj-lt"/>
                <a:cs typeface="Arial" pitchFamily="34" charset="0"/>
              </a:rPr>
              <a:t>RIPARTIAMO DALLA MS L3 CRATERE (2017-2018) (ORD.24)</a:t>
            </a:r>
          </a:p>
          <a:p>
            <a:pPr lvl="0" eaLnBrk="0" hangingPunct="0"/>
            <a:r>
              <a:rPr kumimoji="0" lang="it-IT" sz="2000" b="1" i="0" u="none" strike="noStrike" cap="none" normalizeH="0" dirty="0">
                <a:ln>
                  <a:noFill/>
                </a:ln>
                <a:solidFill>
                  <a:srgbClr val="FF0000"/>
                </a:solidFill>
                <a:effectLst/>
                <a:latin typeface="+mj-lt"/>
                <a:cs typeface="Arial" pitchFamily="34" charset="0"/>
              </a:rPr>
              <a:t>Fase I</a:t>
            </a:r>
          </a:p>
          <a:p>
            <a:pPr lvl="0" eaLnBrk="0" hangingPunct="0"/>
            <a:r>
              <a:rPr lang="it-IT" sz="1400" b="1" dirty="0">
                <a:solidFill>
                  <a:srgbClr val="0070C0"/>
                </a:solidFill>
                <a:latin typeface="+mj-lt"/>
                <a:cs typeface="Arial" pitchFamily="34" charset="0"/>
              </a:rPr>
              <a:t>Raccolta dati bibliografici ed indagini pregresse</a:t>
            </a:r>
          </a:p>
          <a:p>
            <a:pPr lvl="0" eaLnBrk="0" hangingPunct="0"/>
            <a:r>
              <a:rPr kumimoji="0" lang="it-IT" sz="1400" b="1" i="0" u="none" strike="noStrike" cap="none" normalizeH="0" dirty="0">
                <a:ln>
                  <a:noFill/>
                </a:ln>
                <a:solidFill>
                  <a:srgbClr val="0070C0"/>
                </a:solidFill>
                <a:effectLst/>
                <a:latin typeface="+mj-lt"/>
                <a:cs typeface="Arial" pitchFamily="34" charset="0"/>
              </a:rPr>
              <a:t>Aggiornamento rilevamento geologico-geomorfologico</a:t>
            </a:r>
          </a:p>
          <a:p>
            <a:pPr lvl="0" eaLnBrk="0" hangingPunct="0"/>
            <a:r>
              <a:rPr kumimoji="0" lang="it-IT" sz="2000" b="1" i="0" u="none" strike="noStrike" cap="none" normalizeH="0" dirty="0">
                <a:ln>
                  <a:noFill/>
                </a:ln>
                <a:solidFill>
                  <a:srgbClr val="FF0000"/>
                </a:solidFill>
                <a:effectLst/>
                <a:latin typeface="+mj-lt"/>
                <a:cs typeface="Arial" pitchFamily="34" charset="0"/>
              </a:rPr>
              <a:t>Fase II</a:t>
            </a:r>
          </a:p>
          <a:p>
            <a:pPr lvl="0" eaLnBrk="0" hangingPunct="0"/>
            <a:r>
              <a:rPr lang="it-IT" sz="1400" b="1" dirty="0">
                <a:solidFill>
                  <a:srgbClr val="0070C0"/>
                </a:solidFill>
                <a:latin typeface="+mj-lt"/>
                <a:cs typeface="Arial" pitchFamily="34" charset="0"/>
              </a:rPr>
              <a:t>Realizzazione nuove indagini in sito e laboratorio </a:t>
            </a:r>
          </a:p>
          <a:p>
            <a:pPr lvl="0" eaLnBrk="0" hangingPunct="0"/>
            <a:r>
              <a:rPr lang="it-IT" sz="1400" b="1" dirty="0">
                <a:solidFill>
                  <a:srgbClr val="0070C0"/>
                </a:solidFill>
                <a:latin typeface="+mj-lt"/>
                <a:cs typeface="Arial" pitchFamily="34" charset="0"/>
              </a:rPr>
              <a:t>Aggiornamento rilevamento geologico-geomorfologico</a:t>
            </a:r>
          </a:p>
          <a:p>
            <a:pPr lvl="0" eaLnBrk="0" hangingPunct="0"/>
            <a:r>
              <a:rPr lang="it-IT" sz="1400" b="1" dirty="0">
                <a:solidFill>
                  <a:srgbClr val="0070C0"/>
                </a:solidFill>
                <a:latin typeface="+mj-lt"/>
                <a:cs typeface="Arial" pitchFamily="34" charset="0"/>
              </a:rPr>
              <a:t>Redazione Carta delle indagini</a:t>
            </a:r>
          </a:p>
          <a:p>
            <a:pPr lvl="0" eaLnBrk="0" hangingPunct="0"/>
            <a:r>
              <a:rPr lang="it-IT" sz="1400" b="1" dirty="0">
                <a:solidFill>
                  <a:srgbClr val="0070C0"/>
                </a:solidFill>
                <a:latin typeface="+mj-lt"/>
                <a:cs typeface="Arial" pitchFamily="34" charset="0"/>
              </a:rPr>
              <a:t>Redazione carta delle Frequenze naturali </a:t>
            </a:r>
          </a:p>
          <a:p>
            <a:pPr lvl="0" eaLnBrk="0" hangingPunct="0"/>
            <a:r>
              <a:rPr lang="it-IT" sz="1400" b="1" dirty="0">
                <a:solidFill>
                  <a:srgbClr val="0070C0"/>
                </a:solidFill>
                <a:latin typeface="+mj-lt"/>
                <a:cs typeface="Arial" pitchFamily="34" charset="0"/>
              </a:rPr>
              <a:t>Redazione Carta e sezioni geologico-tecniche</a:t>
            </a:r>
          </a:p>
          <a:p>
            <a:pPr lvl="0" eaLnBrk="0" hangingPunct="0"/>
            <a:r>
              <a:rPr lang="it-IT" sz="1400" b="1" dirty="0">
                <a:solidFill>
                  <a:srgbClr val="0070C0"/>
                </a:solidFill>
                <a:latin typeface="+mj-lt"/>
                <a:cs typeface="Arial" pitchFamily="34" charset="0"/>
              </a:rPr>
              <a:t>Redazione Carta delle MOPS</a:t>
            </a:r>
          </a:p>
          <a:p>
            <a:pPr lvl="0" eaLnBrk="0" hangingPunct="0"/>
            <a:r>
              <a:rPr lang="it-IT" sz="2000" b="1" dirty="0">
                <a:solidFill>
                  <a:srgbClr val="FF0000"/>
                </a:solidFill>
                <a:latin typeface="+mj-lt"/>
                <a:cs typeface="Arial" pitchFamily="34" charset="0"/>
              </a:rPr>
              <a:t>Fase III</a:t>
            </a:r>
          </a:p>
          <a:p>
            <a:pPr lvl="0" eaLnBrk="0" hangingPunct="0"/>
            <a:r>
              <a:rPr lang="it-IT" sz="1400" b="1" dirty="0">
                <a:solidFill>
                  <a:srgbClr val="0070C0"/>
                </a:solidFill>
                <a:latin typeface="+mj-lt"/>
                <a:cs typeface="Arial" pitchFamily="34" charset="0"/>
              </a:rPr>
              <a:t>Modellazioni RSL 1D/2D </a:t>
            </a:r>
            <a:r>
              <a:rPr lang="it-IT" sz="1400" b="1" dirty="0">
                <a:solidFill>
                  <a:srgbClr val="FF0000"/>
                </a:solidFill>
                <a:latin typeface="+mj-lt"/>
                <a:cs typeface="Arial" pitchFamily="34" charset="0"/>
              </a:rPr>
              <a:t>(ad esclusione ZA (FAC,aree in frana,aree liquefacibili,cavità)</a:t>
            </a:r>
          </a:p>
          <a:p>
            <a:pPr lvl="0" eaLnBrk="0" hangingPunct="0"/>
            <a:r>
              <a:rPr lang="it-IT" sz="1400" b="1" dirty="0">
                <a:solidFill>
                  <a:srgbClr val="0070C0"/>
                </a:solidFill>
                <a:latin typeface="+mj-lt"/>
                <a:cs typeface="Arial" pitchFamily="34" charset="0"/>
              </a:rPr>
              <a:t>Carte MS</a:t>
            </a:r>
          </a:p>
          <a:p>
            <a:pPr lvl="0" eaLnBrk="0" hangingPunct="0"/>
            <a:r>
              <a:rPr kumimoji="0" lang="it-IT" sz="1400" b="1" i="0" u="none" strike="noStrike" cap="none" normalizeH="0" baseline="0" dirty="0">
                <a:ln>
                  <a:noFill/>
                </a:ln>
                <a:solidFill>
                  <a:srgbClr val="0070C0"/>
                </a:solidFill>
                <a:effectLst/>
                <a:latin typeface="+mj-lt"/>
                <a:cs typeface="Arial" pitchFamily="34" charset="0"/>
              </a:rPr>
              <a:t>Relazione</a:t>
            </a:r>
            <a:r>
              <a:rPr kumimoji="0" lang="it-IT" sz="1400" b="1" i="0" u="none" strike="noStrike" cap="none" normalizeH="0" dirty="0">
                <a:ln>
                  <a:noFill/>
                </a:ln>
                <a:solidFill>
                  <a:srgbClr val="0070C0"/>
                </a:solidFill>
                <a:effectLst/>
                <a:latin typeface="+mj-lt"/>
                <a:cs typeface="Arial" pitchFamily="34" charset="0"/>
              </a:rPr>
              <a:t> illustrativa</a:t>
            </a:r>
            <a:endParaRPr kumimoji="0" lang="it-IT" sz="2000" b="0" i="0" u="none" strike="noStrike" cap="none" normalizeH="0" baseline="0" dirty="0">
              <a:ln>
                <a:noFill/>
              </a:ln>
              <a:solidFill>
                <a:srgbClr val="0070C0"/>
              </a:solidFill>
              <a:effectLst/>
              <a:latin typeface="+mj-lt"/>
              <a:cs typeface="Arial" pitchFamily="34" charset="0"/>
            </a:endParaRPr>
          </a:p>
        </p:txBody>
      </p:sp>
      <p:sp>
        <p:nvSpPr>
          <p:cNvPr id="8" name="Parentesi graffa chiusa 7"/>
          <p:cNvSpPr/>
          <p:nvPr/>
        </p:nvSpPr>
        <p:spPr bwMode="auto">
          <a:xfrm>
            <a:off x="5143504" y="1857364"/>
            <a:ext cx="285752" cy="2286016"/>
          </a:xfrm>
          <a:prstGeom prst="rightBrac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sp>
        <p:nvSpPr>
          <p:cNvPr id="10" name="CasellaDiTesto 9"/>
          <p:cNvSpPr txBox="1"/>
          <p:nvPr/>
        </p:nvSpPr>
        <p:spPr>
          <a:xfrm>
            <a:off x="5643570" y="2500306"/>
            <a:ext cx="553998" cy="1045311"/>
          </a:xfrm>
          <a:prstGeom prst="rect">
            <a:avLst/>
          </a:prstGeom>
          <a:noFill/>
          <a:ln w="28575">
            <a:solidFill>
              <a:srgbClr val="FF0000"/>
            </a:solidFill>
          </a:ln>
        </p:spPr>
        <p:txBody>
          <a:bodyPr vert="vert270" wrap="square" rtlCol="0">
            <a:spAutoFit/>
          </a:bodyPr>
          <a:lstStyle/>
          <a:p>
            <a:r>
              <a:rPr lang="it-IT" b="1" dirty="0">
                <a:solidFill>
                  <a:srgbClr val="FF0000"/>
                </a:solidFill>
                <a:latin typeface="+mj-lt"/>
              </a:rPr>
              <a:t>MS L1</a:t>
            </a:r>
          </a:p>
        </p:txBody>
      </p:sp>
      <p:sp>
        <p:nvSpPr>
          <p:cNvPr id="11" name="Parentesi graffa chiusa 10"/>
          <p:cNvSpPr/>
          <p:nvPr/>
        </p:nvSpPr>
        <p:spPr bwMode="auto">
          <a:xfrm>
            <a:off x="7572396" y="1857364"/>
            <a:ext cx="285752" cy="3214710"/>
          </a:xfrm>
          <a:prstGeom prst="rightBrac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sp>
        <p:nvSpPr>
          <p:cNvPr id="12" name="CasellaDiTesto 11"/>
          <p:cNvSpPr txBox="1"/>
          <p:nvPr/>
        </p:nvSpPr>
        <p:spPr>
          <a:xfrm>
            <a:off x="8072462" y="1928802"/>
            <a:ext cx="553998" cy="2857520"/>
          </a:xfrm>
          <a:prstGeom prst="rect">
            <a:avLst/>
          </a:prstGeom>
          <a:noFill/>
          <a:ln w="28575">
            <a:solidFill>
              <a:srgbClr val="FF0000"/>
            </a:solidFill>
          </a:ln>
        </p:spPr>
        <p:txBody>
          <a:bodyPr vert="vert270" wrap="square" rtlCol="0">
            <a:spAutoFit/>
          </a:bodyPr>
          <a:lstStyle/>
          <a:p>
            <a:pPr algn="ctr"/>
            <a:r>
              <a:rPr lang="it-IT" b="1" dirty="0">
                <a:solidFill>
                  <a:srgbClr val="FF0000"/>
                </a:solidFill>
                <a:latin typeface="+mj-lt"/>
              </a:rPr>
              <a:t>PROGETTO GIS</a:t>
            </a:r>
          </a:p>
        </p:txBody>
      </p:sp>
      <p:graphicFrame>
        <p:nvGraphicFramePr>
          <p:cNvPr id="1027" name="Object 3"/>
          <p:cNvGraphicFramePr>
            <a:graphicFrameLocks noChangeAspect="1"/>
          </p:cNvGraphicFramePr>
          <p:nvPr/>
        </p:nvGraphicFramePr>
        <p:xfrm>
          <a:off x="285719" y="5143512"/>
          <a:ext cx="2324051" cy="1643074"/>
        </p:xfrm>
        <a:graphic>
          <a:graphicData uri="http://schemas.openxmlformats.org/presentationml/2006/ole">
            <mc:AlternateContent xmlns:mc="http://schemas.openxmlformats.org/markup-compatibility/2006">
              <mc:Choice xmlns:v="urn:schemas-microsoft-com:vml" Requires="v">
                <p:oleObj spid="_x0000_s1027" name="Documento Acrobat" r:id="rId4" imgW="11342857" imgH="8019048" progId="Acrobat.Document.DC">
                  <p:embed/>
                </p:oleObj>
              </mc:Choice>
              <mc:Fallback>
                <p:oleObj name="Documento Acrobat" r:id="rId4" imgW="11342857" imgH="8019048" progId="Acrobat.Document.DC">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19" y="5143512"/>
                        <a:ext cx="2324051" cy="164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8" name="Picture 4" descr="Z:\2022\Seminari\Convegno NORCIA_FAC_150922\SONDAGGIO.png"/>
          <p:cNvPicPr>
            <a:picLocks noChangeAspect="1" noChangeArrowheads="1"/>
          </p:cNvPicPr>
          <p:nvPr/>
        </p:nvPicPr>
        <p:blipFill>
          <a:blip r:embed="rId6" cstate="print"/>
          <a:srcRect/>
          <a:stretch>
            <a:fillRect/>
          </a:stretch>
        </p:blipFill>
        <p:spPr bwMode="auto">
          <a:xfrm>
            <a:off x="6715140" y="5143512"/>
            <a:ext cx="2283611" cy="1285875"/>
          </a:xfrm>
          <a:prstGeom prst="rect">
            <a:avLst/>
          </a:prstGeom>
          <a:noFill/>
        </p:spPr>
      </p:pic>
      <p:sp>
        <p:nvSpPr>
          <p:cNvPr id="16" name="CasellaDiTesto 15"/>
          <p:cNvSpPr txBox="1"/>
          <p:nvPr/>
        </p:nvSpPr>
        <p:spPr>
          <a:xfrm rot="5400000">
            <a:off x="4181773" y="4176417"/>
            <a:ext cx="923330" cy="3714776"/>
          </a:xfrm>
          <a:prstGeom prst="rect">
            <a:avLst/>
          </a:prstGeom>
          <a:solidFill>
            <a:schemeClr val="accent3">
              <a:lumMod val="40000"/>
              <a:lumOff val="60000"/>
            </a:schemeClr>
          </a:solidFill>
          <a:ln w="28575">
            <a:solidFill>
              <a:srgbClr val="FF0000"/>
            </a:solidFill>
          </a:ln>
        </p:spPr>
        <p:txBody>
          <a:bodyPr vert="vert270" wrap="square" rtlCol="0">
            <a:spAutoFit/>
          </a:bodyPr>
          <a:lstStyle/>
          <a:p>
            <a:pPr algn="ctr"/>
            <a:r>
              <a:rPr lang="it-IT" b="1" dirty="0">
                <a:solidFill>
                  <a:srgbClr val="FF0000"/>
                </a:solidFill>
                <a:latin typeface="+mj-lt"/>
              </a:rPr>
              <a:t>COINVOLGIMENTO </a:t>
            </a:r>
            <a:r>
              <a:rPr lang="it-IT" b="1" dirty="0" err="1">
                <a:solidFill>
                  <a:srgbClr val="FF0000"/>
                </a:solidFill>
                <a:latin typeface="+mj-lt"/>
              </a:rPr>
              <a:t>DI</a:t>
            </a:r>
            <a:r>
              <a:rPr lang="it-IT" b="1" dirty="0">
                <a:solidFill>
                  <a:srgbClr val="FF0000"/>
                </a:solidFill>
                <a:latin typeface="+mj-lt"/>
              </a:rPr>
              <a:t> PROFESSIONISTI</a:t>
            </a:r>
          </a:p>
        </p:txBody>
      </p:sp>
      <p:sp>
        <p:nvSpPr>
          <p:cNvPr id="18" name="Freccia in giù 17"/>
          <p:cNvSpPr/>
          <p:nvPr/>
        </p:nvSpPr>
        <p:spPr bwMode="auto">
          <a:xfrm>
            <a:off x="4500562" y="4929198"/>
            <a:ext cx="357190" cy="571504"/>
          </a:xfrm>
          <a:prstGeom prst="downArrow">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44035" name="Rectangle 3"/>
          <p:cNvSpPr>
            <a:spLocks noChangeArrowheads="1"/>
          </p:cNvSpPr>
          <p:nvPr/>
        </p:nvSpPr>
        <p:spPr bwMode="auto">
          <a:xfrm>
            <a:off x="285720" y="785794"/>
            <a:ext cx="8643998" cy="3816429"/>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hangingPunct="0"/>
            <a:r>
              <a:rPr lang="it-IT" sz="2000" b="1" dirty="0">
                <a:solidFill>
                  <a:srgbClr val="0070C0"/>
                </a:solidFill>
                <a:latin typeface="+mj-lt"/>
                <a:cs typeface="Arial" pitchFamily="34" charset="0"/>
              </a:rPr>
              <a:t>MS</a:t>
            </a:r>
            <a:r>
              <a:rPr kumimoji="0" lang="it-IT" sz="2000" b="1" i="0" u="none" strike="noStrike" cap="none" normalizeH="0" dirty="0">
                <a:ln>
                  <a:noFill/>
                </a:ln>
                <a:solidFill>
                  <a:srgbClr val="0070C0"/>
                </a:solidFill>
                <a:effectLst/>
                <a:latin typeface="+mj-lt"/>
                <a:cs typeface="Arial" pitchFamily="34" charset="0"/>
              </a:rPr>
              <a:t> = STRUMENTO </a:t>
            </a:r>
            <a:r>
              <a:rPr kumimoji="0" lang="it-IT" sz="2000" b="1" i="0" u="none" strike="noStrike" cap="none" normalizeH="0" dirty="0" err="1">
                <a:ln>
                  <a:noFill/>
                </a:ln>
                <a:solidFill>
                  <a:srgbClr val="0070C0"/>
                </a:solidFill>
                <a:effectLst/>
                <a:latin typeface="+mj-lt"/>
                <a:cs typeface="Arial" pitchFamily="34" charset="0"/>
              </a:rPr>
              <a:t>DI</a:t>
            </a:r>
            <a:r>
              <a:rPr kumimoji="0" lang="it-IT" sz="2000" b="1" i="0" u="none" strike="noStrike" cap="none" normalizeH="0" dirty="0">
                <a:ln>
                  <a:noFill/>
                </a:ln>
                <a:solidFill>
                  <a:srgbClr val="0070C0"/>
                </a:solidFill>
                <a:effectLst/>
                <a:latin typeface="+mj-lt"/>
                <a:cs typeface="Arial" pitchFamily="34" charset="0"/>
              </a:rPr>
              <a:t> PIANIFICAZIONE (in progress)</a:t>
            </a:r>
          </a:p>
          <a:p>
            <a:pPr lvl="0" algn="ctr" eaLnBrk="0" hangingPunct="0"/>
            <a:r>
              <a:rPr lang="it-IT" sz="2000" dirty="0">
                <a:solidFill>
                  <a:srgbClr val="0070C0"/>
                </a:solidFill>
                <a:latin typeface="+mj-lt"/>
                <a:cs typeface="Arial" pitchFamily="34" charset="0"/>
              </a:rPr>
              <a:t>MS L3 CRATERE (2019-2022)</a:t>
            </a:r>
          </a:p>
          <a:p>
            <a:pPr lvl="0" eaLnBrk="0" hangingPunct="0"/>
            <a:r>
              <a:rPr kumimoji="0" lang="it-IT" sz="2000" b="1" i="0" u="none" strike="noStrike" cap="none" normalizeH="0" dirty="0">
                <a:ln>
                  <a:noFill/>
                </a:ln>
                <a:solidFill>
                  <a:srgbClr val="FF0000"/>
                </a:solidFill>
                <a:effectLst/>
                <a:latin typeface="+mj-lt"/>
                <a:cs typeface="Arial" pitchFamily="34" charset="0"/>
              </a:rPr>
              <a:t>Fase IV</a:t>
            </a:r>
          </a:p>
          <a:p>
            <a:pPr lvl="0" eaLnBrk="0" hangingPunct="0"/>
            <a:r>
              <a:rPr lang="it-IT" sz="1400" b="1" dirty="0">
                <a:solidFill>
                  <a:srgbClr val="0070C0"/>
                </a:solidFill>
                <a:latin typeface="+mj-lt"/>
                <a:cs typeface="Arial" pitchFamily="34" charset="0"/>
              </a:rPr>
              <a:t>Con successivi strumenti attuativi, finanziamenti ed ordinanze vengono avviati, ed in parte conclusi, gli approfondimenti nelle</a:t>
            </a:r>
            <a:r>
              <a:rPr lang="it-IT" sz="1400" b="1" dirty="0">
                <a:solidFill>
                  <a:srgbClr val="FF0000"/>
                </a:solidFill>
                <a:latin typeface="+mj-lt"/>
                <a:cs typeface="Arial" pitchFamily="34" charset="0"/>
              </a:rPr>
              <a:t> ZA (FAC,aree in frana, aree liquefacibili, cavità)</a:t>
            </a:r>
          </a:p>
          <a:p>
            <a:pPr lvl="0" eaLnBrk="0" hangingPunct="0"/>
            <a:r>
              <a:rPr lang="it-IT" sz="1400" b="1" dirty="0">
                <a:solidFill>
                  <a:srgbClr val="0070C0"/>
                </a:solidFill>
                <a:latin typeface="+mj-lt"/>
                <a:cs typeface="Arial" pitchFamily="34" charset="0"/>
              </a:rPr>
              <a:t>Esempi:</a:t>
            </a:r>
          </a:p>
          <a:p>
            <a:pPr lvl="0" eaLnBrk="0" hangingPunct="0"/>
            <a:r>
              <a:rPr lang="it-IT" sz="1400" b="1" dirty="0">
                <a:solidFill>
                  <a:srgbClr val="0070C0"/>
                </a:solidFill>
                <a:latin typeface="+mj-lt"/>
                <a:cs typeface="Arial" pitchFamily="34" charset="0"/>
              </a:rPr>
              <a:t>CNR IGAG- INGV: ridefinizione delle Zone di Attenzione delle Faglie Attive e Capaci emerse dagli studi di MS effettuati nel territorio comunale di Norcia (già ampiamente illustrato);</a:t>
            </a:r>
          </a:p>
          <a:p>
            <a:pPr lvl="0" eaLnBrk="0" hangingPunct="0"/>
            <a:endParaRPr lang="it-IT" sz="1400" b="1" dirty="0">
              <a:solidFill>
                <a:srgbClr val="0070C0"/>
              </a:solidFill>
              <a:latin typeface="+mj-lt"/>
              <a:cs typeface="Arial" pitchFamily="34" charset="0"/>
            </a:endParaRPr>
          </a:p>
          <a:p>
            <a:pPr lvl="0" eaLnBrk="0" hangingPunct="0"/>
            <a:r>
              <a:rPr lang="it-IT" sz="1400" b="1" dirty="0">
                <a:solidFill>
                  <a:srgbClr val="0070C0"/>
                </a:solidFill>
                <a:latin typeface="+mj-lt"/>
                <a:cs typeface="Arial" pitchFamily="34" charset="0"/>
              </a:rPr>
              <a:t>Comuni: Ordinanza n.79 Commissario “Approfondimenti conoscitivi e studi </a:t>
            </a:r>
            <a:r>
              <a:rPr lang="it-IT" sz="1400" b="1" dirty="0" err="1">
                <a:solidFill>
                  <a:srgbClr val="0070C0"/>
                </a:solidFill>
                <a:latin typeface="+mj-lt"/>
                <a:cs typeface="Arial" pitchFamily="34" charset="0"/>
              </a:rPr>
              <a:t>prototipali</a:t>
            </a:r>
            <a:r>
              <a:rPr lang="it-IT" sz="1400" b="1" dirty="0">
                <a:solidFill>
                  <a:srgbClr val="0070C0"/>
                </a:solidFill>
                <a:latin typeface="+mj-lt"/>
                <a:cs typeface="Arial" pitchFamily="34" charset="0"/>
              </a:rPr>
              <a:t> in Zone di Attenzione per cavità e instabilità di versante, </a:t>
            </a:r>
            <a:r>
              <a:rPr lang="it-IT" sz="1400" b="1" dirty="0" err="1">
                <a:solidFill>
                  <a:srgbClr val="0070C0"/>
                </a:solidFill>
                <a:latin typeface="+mj-lt"/>
                <a:cs typeface="Arial" pitchFamily="34" charset="0"/>
              </a:rPr>
              <a:t>sismoindotte</a:t>
            </a:r>
            <a:r>
              <a:rPr lang="it-IT" sz="1400" b="1" dirty="0">
                <a:solidFill>
                  <a:srgbClr val="0070C0"/>
                </a:solidFill>
                <a:latin typeface="+mj-lt"/>
                <a:cs typeface="Arial" pitchFamily="34" charset="0"/>
              </a:rPr>
              <a:t>  o in conseguenza di dissesti idrogeologici”;</a:t>
            </a:r>
          </a:p>
          <a:p>
            <a:r>
              <a:rPr lang="en-US" sz="1400" b="1" dirty="0" err="1">
                <a:solidFill>
                  <a:srgbClr val="0070C0"/>
                </a:solidFill>
                <a:latin typeface="+mj-lt"/>
              </a:rPr>
              <a:t>Autorità</a:t>
            </a:r>
            <a:r>
              <a:rPr lang="en-US" sz="1400" b="1" dirty="0">
                <a:solidFill>
                  <a:srgbClr val="0070C0"/>
                </a:solidFill>
                <a:latin typeface="+mj-lt"/>
              </a:rPr>
              <a:t> </a:t>
            </a:r>
            <a:r>
              <a:rPr lang="en-US" sz="1400" b="1" dirty="0" err="1">
                <a:solidFill>
                  <a:srgbClr val="0070C0"/>
                </a:solidFill>
                <a:latin typeface="+mj-lt"/>
              </a:rPr>
              <a:t>di</a:t>
            </a:r>
            <a:r>
              <a:rPr lang="en-US" sz="1400" b="1" dirty="0">
                <a:solidFill>
                  <a:srgbClr val="0070C0"/>
                </a:solidFill>
                <a:latin typeface="+mj-lt"/>
              </a:rPr>
              <a:t> </a:t>
            </a:r>
            <a:r>
              <a:rPr lang="en-US" sz="1400" b="1" dirty="0" err="1">
                <a:solidFill>
                  <a:srgbClr val="0070C0"/>
                </a:solidFill>
                <a:latin typeface="+mj-lt"/>
              </a:rPr>
              <a:t>Bacino</a:t>
            </a:r>
            <a:r>
              <a:rPr lang="en-US" sz="1400" b="1" dirty="0">
                <a:solidFill>
                  <a:srgbClr val="0070C0"/>
                </a:solidFill>
                <a:latin typeface="+mj-lt"/>
              </a:rPr>
              <a:t> </a:t>
            </a:r>
            <a:r>
              <a:rPr lang="en-US" sz="1400" b="1" dirty="0" err="1">
                <a:solidFill>
                  <a:srgbClr val="0070C0"/>
                </a:solidFill>
                <a:latin typeface="+mj-lt"/>
              </a:rPr>
              <a:t>Distrettuale</a:t>
            </a:r>
            <a:r>
              <a:rPr lang="en-US" sz="1400" b="1" dirty="0">
                <a:solidFill>
                  <a:srgbClr val="0070C0"/>
                </a:solidFill>
                <a:latin typeface="+mj-lt"/>
              </a:rPr>
              <a:t> </a:t>
            </a:r>
            <a:r>
              <a:rPr lang="en-US" sz="1400" b="1" dirty="0" err="1">
                <a:solidFill>
                  <a:srgbClr val="0070C0"/>
                </a:solidFill>
                <a:latin typeface="+mj-lt"/>
              </a:rPr>
              <a:t>dell'Appennino</a:t>
            </a:r>
            <a:r>
              <a:rPr lang="en-US" sz="1400" b="1" dirty="0">
                <a:solidFill>
                  <a:srgbClr val="0070C0"/>
                </a:solidFill>
                <a:latin typeface="+mj-lt"/>
              </a:rPr>
              <a:t> </a:t>
            </a:r>
            <a:r>
              <a:rPr lang="en-US" sz="1400" b="1" dirty="0" err="1">
                <a:solidFill>
                  <a:srgbClr val="0070C0"/>
                </a:solidFill>
                <a:latin typeface="+mj-lt"/>
              </a:rPr>
              <a:t>Centrale</a:t>
            </a:r>
            <a:r>
              <a:rPr lang="en-US" sz="1400" b="1" dirty="0">
                <a:solidFill>
                  <a:srgbClr val="0070C0"/>
                </a:solidFill>
                <a:latin typeface="+mj-lt"/>
              </a:rPr>
              <a:t> (ABDAC)</a:t>
            </a:r>
            <a:r>
              <a:rPr lang="it-IT" sz="1400" b="1" dirty="0">
                <a:solidFill>
                  <a:srgbClr val="0070C0"/>
                </a:solidFill>
                <a:latin typeface="+mj-lt"/>
              </a:rPr>
              <a:t>, </a:t>
            </a:r>
            <a:r>
              <a:rPr lang="en-US" sz="1400" b="1" dirty="0" err="1">
                <a:solidFill>
                  <a:srgbClr val="0070C0"/>
                </a:solidFill>
                <a:latin typeface="+mj-lt"/>
              </a:rPr>
              <a:t>Uni</a:t>
            </a:r>
            <a:r>
              <a:rPr lang="en-US" sz="1400" b="1" dirty="0">
                <a:solidFill>
                  <a:srgbClr val="0070C0"/>
                </a:solidFill>
                <a:latin typeface="+mj-lt"/>
              </a:rPr>
              <a:t> </a:t>
            </a:r>
            <a:r>
              <a:rPr lang="en-US" sz="1400" b="1" dirty="0" err="1">
                <a:solidFill>
                  <a:srgbClr val="0070C0"/>
                </a:solidFill>
                <a:latin typeface="+mj-lt"/>
              </a:rPr>
              <a:t>Camerino</a:t>
            </a:r>
            <a:r>
              <a:rPr lang="en-US" sz="1400" b="1" dirty="0">
                <a:solidFill>
                  <a:srgbClr val="0070C0"/>
                </a:solidFill>
                <a:latin typeface="+mj-lt"/>
              </a:rPr>
              <a:t>, Chieti-Pescara, Perugia, Roma "La </a:t>
            </a:r>
            <a:r>
              <a:rPr lang="en-US" sz="1400" b="1" dirty="0" err="1">
                <a:solidFill>
                  <a:srgbClr val="0070C0"/>
                </a:solidFill>
                <a:latin typeface="+mj-lt"/>
              </a:rPr>
              <a:t>Sapienza</a:t>
            </a:r>
            <a:r>
              <a:rPr lang="en-US" sz="1400" b="1" dirty="0">
                <a:solidFill>
                  <a:srgbClr val="0070C0"/>
                </a:solidFill>
                <a:latin typeface="+mj-lt"/>
              </a:rPr>
              <a:t>" e </a:t>
            </a:r>
            <a:r>
              <a:rPr lang="en-US" sz="1400" b="1" dirty="0" err="1">
                <a:solidFill>
                  <a:srgbClr val="0070C0"/>
                </a:solidFill>
                <a:latin typeface="+mj-lt"/>
              </a:rPr>
              <a:t>Urbino</a:t>
            </a:r>
            <a:r>
              <a:rPr lang="en-US" sz="1400" b="1" dirty="0">
                <a:solidFill>
                  <a:srgbClr val="0070C0"/>
                </a:solidFill>
                <a:latin typeface="+mj-lt"/>
              </a:rPr>
              <a:t>: </a:t>
            </a:r>
            <a:r>
              <a:rPr lang="it-IT" sz="1400" b="1" dirty="0">
                <a:solidFill>
                  <a:srgbClr val="0070C0"/>
                </a:solidFill>
                <a:latin typeface="+mj-lt"/>
              </a:rPr>
              <a:t>Revisione degli areali a pericolosità da frana elevata P3 e molto elevata P4 delle aree PAI interagenti con le previsioni di ricostruzione nei Comuni interessati dagli eventi sismici verificatisi a far data dal 24 agosto 2016-2017”</a:t>
            </a:r>
            <a:endParaRPr lang="it-IT" sz="1400" b="1" dirty="0">
              <a:solidFill>
                <a:srgbClr val="0070C0"/>
              </a:solidFill>
              <a:latin typeface="+mj-lt"/>
              <a:cs typeface="Arial" pitchFamily="34" charset="0"/>
            </a:endParaRPr>
          </a:p>
        </p:txBody>
      </p:sp>
      <p:sp>
        <p:nvSpPr>
          <p:cNvPr id="18" name="Rettangolo 17"/>
          <p:cNvSpPr/>
          <p:nvPr/>
        </p:nvSpPr>
        <p:spPr bwMode="auto">
          <a:xfrm>
            <a:off x="285720" y="3000372"/>
            <a:ext cx="8715436" cy="1643074"/>
          </a:xfrm>
          <a:prstGeom prst="rect">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sp>
        <p:nvSpPr>
          <p:cNvPr id="19" name="Freccia in giù 18"/>
          <p:cNvSpPr/>
          <p:nvPr/>
        </p:nvSpPr>
        <p:spPr bwMode="auto">
          <a:xfrm>
            <a:off x="4500562" y="4714884"/>
            <a:ext cx="357190" cy="571504"/>
          </a:xfrm>
          <a:prstGeom prst="downArrow">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sp>
        <p:nvSpPr>
          <p:cNvPr id="20" name="CasellaDiTesto 19"/>
          <p:cNvSpPr txBox="1"/>
          <p:nvPr/>
        </p:nvSpPr>
        <p:spPr>
          <a:xfrm rot="5400000">
            <a:off x="4288930" y="4069260"/>
            <a:ext cx="923330" cy="3500462"/>
          </a:xfrm>
          <a:prstGeom prst="rect">
            <a:avLst/>
          </a:prstGeom>
          <a:solidFill>
            <a:schemeClr val="accent3">
              <a:lumMod val="40000"/>
              <a:lumOff val="60000"/>
            </a:schemeClr>
          </a:solidFill>
          <a:ln w="28575">
            <a:solidFill>
              <a:srgbClr val="FF0000"/>
            </a:solidFill>
          </a:ln>
        </p:spPr>
        <p:txBody>
          <a:bodyPr vert="vert270" wrap="square" rtlCol="0">
            <a:spAutoFit/>
          </a:bodyPr>
          <a:lstStyle/>
          <a:p>
            <a:pPr algn="ctr"/>
            <a:r>
              <a:rPr lang="it-IT" b="1" dirty="0">
                <a:solidFill>
                  <a:srgbClr val="FF0000"/>
                </a:solidFill>
                <a:latin typeface="+mj-lt"/>
              </a:rPr>
              <a:t>COINVOLGIMENTO </a:t>
            </a:r>
            <a:r>
              <a:rPr lang="it-IT" b="1" dirty="0" err="1">
                <a:solidFill>
                  <a:srgbClr val="FF0000"/>
                </a:solidFill>
                <a:latin typeface="+mj-lt"/>
              </a:rPr>
              <a:t>DI</a:t>
            </a:r>
            <a:r>
              <a:rPr lang="it-IT" b="1" dirty="0">
                <a:solidFill>
                  <a:srgbClr val="FF0000"/>
                </a:solidFill>
                <a:latin typeface="+mj-lt"/>
              </a:rPr>
              <a:t> </a:t>
            </a:r>
          </a:p>
          <a:p>
            <a:pPr algn="ctr"/>
            <a:r>
              <a:rPr lang="it-IT" b="1" dirty="0">
                <a:solidFill>
                  <a:srgbClr val="FF0000"/>
                </a:solidFill>
                <a:latin typeface="+mj-lt"/>
              </a:rPr>
              <a:t>PROFESSIONISTI</a:t>
            </a:r>
          </a:p>
        </p:txBody>
      </p:sp>
      <p:pic>
        <p:nvPicPr>
          <p:cNvPr id="21" name="Immagine 20" descr="NOTTORIA.png"/>
          <p:cNvPicPr>
            <a:picLocks noChangeAspect="1"/>
          </p:cNvPicPr>
          <p:nvPr/>
        </p:nvPicPr>
        <p:blipFill>
          <a:blip r:embed="rId4" cstate="print"/>
          <a:stretch>
            <a:fillRect/>
          </a:stretch>
        </p:blipFill>
        <p:spPr>
          <a:xfrm>
            <a:off x="6715140" y="4714884"/>
            <a:ext cx="2192780" cy="1643074"/>
          </a:xfrm>
          <a:prstGeom prst="rect">
            <a:avLst/>
          </a:prstGeom>
        </p:spPr>
      </p:pic>
      <p:pic>
        <p:nvPicPr>
          <p:cNvPr id="22" name="Immagine 21" descr="ABDAC.png"/>
          <p:cNvPicPr>
            <a:picLocks noChangeAspect="1"/>
          </p:cNvPicPr>
          <p:nvPr/>
        </p:nvPicPr>
        <p:blipFill>
          <a:blip r:embed="rId5" cstate="print"/>
          <a:stretch>
            <a:fillRect/>
          </a:stretch>
        </p:blipFill>
        <p:spPr>
          <a:xfrm>
            <a:off x="785786" y="4714883"/>
            <a:ext cx="1428760" cy="2141931"/>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44035" name="Rectangle 3"/>
          <p:cNvSpPr>
            <a:spLocks noChangeArrowheads="1"/>
          </p:cNvSpPr>
          <p:nvPr/>
        </p:nvSpPr>
        <p:spPr bwMode="auto">
          <a:xfrm>
            <a:off x="285720" y="785794"/>
            <a:ext cx="8643998" cy="830997"/>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lang="it-IT" sz="1400" b="1" dirty="0">
                <a:solidFill>
                  <a:srgbClr val="0070C0"/>
                </a:solidFill>
                <a:latin typeface="+mj-lt"/>
                <a:cs typeface="Arial" pitchFamily="34" charset="0"/>
              </a:rPr>
              <a:t>Ordinanza n.79 Commissario “Approfondimenti conoscitivi e studi </a:t>
            </a:r>
            <a:r>
              <a:rPr lang="it-IT" sz="1400" b="1" dirty="0" err="1">
                <a:solidFill>
                  <a:srgbClr val="0070C0"/>
                </a:solidFill>
                <a:latin typeface="+mj-lt"/>
                <a:cs typeface="Arial" pitchFamily="34" charset="0"/>
              </a:rPr>
              <a:t>prototipali</a:t>
            </a:r>
            <a:r>
              <a:rPr lang="it-IT" sz="1400" b="1" dirty="0">
                <a:solidFill>
                  <a:srgbClr val="0070C0"/>
                </a:solidFill>
                <a:latin typeface="+mj-lt"/>
                <a:cs typeface="Arial" pitchFamily="34" charset="0"/>
              </a:rPr>
              <a:t> in Zone di Attenzione per cavità e instabilità di versante, </a:t>
            </a:r>
            <a:r>
              <a:rPr lang="it-IT" sz="1400" b="1" dirty="0" err="1">
                <a:solidFill>
                  <a:srgbClr val="0070C0"/>
                </a:solidFill>
                <a:latin typeface="+mj-lt"/>
                <a:cs typeface="Arial" pitchFamily="34" charset="0"/>
              </a:rPr>
              <a:t>sismoindotte</a:t>
            </a:r>
            <a:r>
              <a:rPr lang="it-IT" sz="1400" b="1" dirty="0">
                <a:solidFill>
                  <a:srgbClr val="0070C0"/>
                </a:solidFill>
                <a:latin typeface="+mj-lt"/>
                <a:cs typeface="Arial" pitchFamily="34" charset="0"/>
              </a:rPr>
              <a:t>  o in conseguenza di dissesti idrogeologici” </a:t>
            </a:r>
          </a:p>
          <a:p>
            <a:pPr lvl="0" algn="ctr" eaLnBrk="0" hangingPunct="0"/>
            <a:r>
              <a:rPr lang="it-IT" sz="2000" b="1" dirty="0">
                <a:solidFill>
                  <a:srgbClr val="0070C0"/>
                </a:solidFill>
                <a:latin typeface="+mj-lt"/>
                <a:cs typeface="Arial" pitchFamily="34" charset="0"/>
              </a:rPr>
              <a:t>Comune di </a:t>
            </a:r>
            <a:r>
              <a:rPr lang="it-IT" sz="2000" b="1" dirty="0" err="1">
                <a:solidFill>
                  <a:srgbClr val="0070C0"/>
                </a:solidFill>
                <a:latin typeface="+mj-lt"/>
                <a:cs typeface="Arial" pitchFamily="34" charset="0"/>
              </a:rPr>
              <a:t>Norcia–</a:t>
            </a:r>
            <a:r>
              <a:rPr lang="it-IT" sz="2000" b="1" dirty="0">
                <a:solidFill>
                  <a:srgbClr val="0070C0"/>
                </a:solidFill>
                <a:latin typeface="+mj-lt"/>
                <a:cs typeface="Arial" pitchFamily="34" charset="0"/>
              </a:rPr>
              <a:t> NOTTORIA (SGA, 2019)</a:t>
            </a:r>
          </a:p>
        </p:txBody>
      </p:sp>
      <p:pic>
        <p:nvPicPr>
          <p:cNvPr id="16" name="Immagine 15" descr="NOTTORIA5.png"/>
          <p:cNvPicPr>
            <a:picLocks noChangeAspect="1"/>
          </p:cNvPicPr>
          <p:nvPr/>
        </p:nvPicPr>
        <p:blipFill>
          <a:blip r:embed="rId4"/>
          <a:stretch>
            <a:fillRect/>
          </a:stretch>
        </p:blipFill>
        <p:spPr>
          <a:xfrm>
            <a:off x="326483" y="1643050"/>
            <a:ext cx="6227032" cy="4453664"/>
          </a:xfrm>
          <a:prstGeom prst="rect">
            <a:avLst/>
          </a:prstGeom>
        </p:spPr>
      </p:pic>
      <p:pic>
        <p:nvPicPr>
          <p:cNvPr id="15" name="Immagine 14" descr="NOTTORIA1.png"/>
          <p:cNvPicPr>
            <a:picLocks noChangeAspect="1"/>
          </p:cNvPicPr>
          <p:nvPr/>
        </p:nvPicPr>
        <p:blipFill>
          <a:blip r:embed="rId5"/>
          <a:stretch>
            <a:fillRect/>
          </a:stretch>
        </p:blipFill>
        <p:spPr>
          <a:xfrm>
            <a:off x="3898383" y="2928934"/>
            <a:ext cx="5245617" cy="3286148"/>
          </a:xfrm>
          <a:prstGeom prst="rect">
            <a:avLst/>
          </a:prstGeom>
        </p:spPr>
      </p:pic>
      <p:sp>
        <p:nvSpPr>
          <p:cNvPr id="23" name="Ovale 22"/>
          <p:cNvSpPr/>
          <p:nvPr/>
        </p:nvSpPr>
        <p:spPr bwMode="auto">
          <a:xfrm>
            <a:off x="4684201" y="4000504"/>
            <a:ext cx="1285884" cy="785818"/>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sp>
        <p:nvSpPr>
          <p:cNvPr id="24" name="Ovale 23"/>
          <p:cNvSpPr/>
          <p:nvPr/>
        </p:nvSpPr>
        <p:spPr bwMode="auto">
          <a:xfrm>
            <a:off x="2326747" y="3929066"/>
            <a:ext cx="500066" cy="214314"/>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sp>
        <p:nvSpPr>
          <p:cNvPr id="25" name="Rettangolo 24"/>
          <p:cNvSpPr/>
          <p:nvPr/>
        </p:nvSpPr>
        <p:spPr bwMode="auto">
          <a:xfrm>
            <a:off x="3969821" y="5857892"/>
            <a:ext cx="2857520" cy="214314"/>
          </a:xfrm>
          <a:prstGeom prst="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44035" name="Rectangle 3"/>
          <p:cNvSpPr>
            <a:spLocks noChangeArrowheads="1"/>
          </p:cNvSpPr>
          <p:nvPr/>
        </p:nvSpPr>
        <p:spPr bwMode="auto">
          <a:xfrm>
            <a:off x="285720" y="785794"/>
            <a:ext cx="8643998" cy="1477328"/>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lang="it-IT" sz="1400" b="1" dirty="0">
                <a:solidFill>
                  <a:srgbClr val="0070C0"/>
                </a:solidFill>
                <a:latin typeface="+mj-lt"/>
                <a:cs typeface="Arial" pitchFamily="34" charset="0"/>
              </a:rPr>
              <a:t>Ordinanza n.79 Commissario “Approfondimenti conoscitivi e studi </a:t>
            </a:r>
            <a:r>
              <a:rPr lang="it-IT" sz="1400" b="1" dirty="0" err="1">
                <a:solidFill>
                  <a:srgbClr val="0070C0"/>
                </a:solidFill>
                <a:latin typeface="+mj-lt"/>
                <a:cs typeface="Arial" pitchFamily="34" charset="0"/>
              </a:rPr>
              <a:t>prototipali</a:t>
            </a:r>
            <a:r>
              <a:rPr lang="it-IT" sz="1400" b="1" dirty="0">
                <a:solidFill>
                  <a:srgbClr val="0070C0"/>
                </a:solidFill>
                <a:latin typeface="+mj-lt"/>
                <a:cs typeface="Arial" pitchFamily="34" charset="0"/>
              </a:rPr>
              <a:t> in Zone di Attenzione per cavità e instabilità di versante, </a:t>
            </a:r>
            <a:r>
              <a:rPr lang="it-IT" sz="1400" b="1" dirty="0" err="1">
                <a:solidFill>
                  <a:srgbClr val="0070C0"/>
                </a:solidFill>
                <a:latin typeface="+mj-lt"/>
                <a:cs typeface="Arial" pitchFamily="34" charset="0"/>
              </a:rPr>
              <a:t>sismoindotte</a:t>
            </a:r>
            <a:r>
              <a:rPr lang="it-IT" sz="1400" b="1" dirty="0">
                <a:solidFill>
                  <a:srgbClr val="0070C0"/>
                </a:solidFill>
                <a:latin typeface="+mj-lt"/>
                <a:cs typeface="Arial" pitchFamily="34" charset="0"/>
              </a:rPr>
              <a:t> o in conseguenza di dissesti idrogeologici” </a:t>
            </a:r>
          </a:p>
          <a:p>
            <a:pPr lvl="0" algn="ctr" eaLnBrk="0" hangingPunct="0"/>
            <a:r>
              <a:rPr lang="it-IT" sz="2000" b="1" dirty="0">
                <a:solidFill>
                  <a:srgbClr val="0070C0"/>
                </a:solidFill>
                <a:latin typeface="+mj-lt"/>
                <a:cs typeface="Arial" pitchFamily="34" charset="0"/>
              </a:rPr>
              <a:t>Comune di Norcia – NOTTORIA (SGA, 2019)</a:t>
            </a:r>
          </a:p>
          <a:p>
            <a:pPr lvl="0" eaLnBrk="0" hangingPunct="0"/>
            <a:r>
              <a:rPr lang="it-IT" sz="1400" b="1" dirty="0">
                <a:solidFill>
                  <a:srgbClr val="0070C0"/>
                </a:solidFill>
                <a:latin typeface="+mj-lt"/>
                <a:cs typeface="Arial" pitchFamily="34" charset="0"/>
              </a:rPr>
              <a:t>Aggiornamento geologico-geomorfologico</a:t>
            </a:r>
          </a:p>
          <a:p>
            <a:pPr lvl="0" eaLnBrk="0" hangingPunct="0"/>
            <a:r>
              <a:rPr lang="it-IT" sz="1400" b="1" dirty="0">
                <a:solidFill>
                  <a:srgbClr val="0070C0"/>
                </a:solidFill>
                <a:latin typeface="+mj-lt"/>
                <a:cs typeface="Arial" pitchFamily="34" charset="0"/>
              </a:rPr>
              <a:t>Volo e rilievo con drone</a:t>
            </a:r>
          </a:p>
          <a:p>
            <a:pPr lvl="0" eaLnBrk="0" hangingPunct="0"/>
            <a:r>
              <a:rPr lang="it-IT" sz="1400" b="1" dirty="0">
                <a:solidFill>
                  <a:srgbClr val="0070C0"/>
                </a:solidFill>
                <a:latin typeface="+mj-lt"/>
                <a:cs typeface="Arial" pitchFamily="34" charset="0"/>
              </a:rPr>
              <a:t>Indagini in sito</a:t>
            </a:r>
            <a:endParaRPr lang="it-IT" sz="2000" b="1" dirty="0">
              <a:solidFill>
                <a:srgbClr val="0070C0"/>
              </a:solidFill>
              <a:latin typeface="+mj-lt"/>
              <a:cs typeface="Arial" pitchFamily="34" charset="0"/>
            </a:endParaRPr>
          </a:p>
        </p:txBody>
      </p:sp>
      <p:pic>
        <p:nvPicPr>
          <p:cNvPr id="21" name="Immagine 20" descr="NOTTORIAGeol.png"/>
          <p:cNvPicPr>
            <a:picLocks noChangeAspect="1"/>
          </p:cNvPicPr>
          <p:nvPr/>
        </p:nvPicPr>
        <p:blipFill>
          <a:blip r:embed="rId4"/>
          <a:stretch>
            <a:fillRect/>
          </a:stretch>
        </p:blipFill>
        <p:spPr>
          <a:xfrm>
            <a:off x="214282" y="3625172"/>
            <a:ext cx="4757887" cy="3232828"/>
          </a:xfrm>
          <a:prstGeom prst="rect">
            <a:avLst/>
          </a:prstGeom>
        </p:spPr>
      </p:pic>
      <p:pic>
        <p:nvPicPr>
          <p:cNvPr id="20" name="Immagine 19" descr="007.png"/>
          <p:cNvPicPr>
            <a:picLocks noChangeAspect="1"/>
          </p:cNvPicPr>
          <p:nvPr/>
        </p:nvPicPr>
        <p:blipFill>
          <a:blip r:embed="rId5" cstate="print"/>
          <a:stretch>
            <a:fillRect/>
          </a:stretch>
        </p:blipFill>
        <p:spPr>
          <a:xfrm>
            <a:off x="2928926" y="1928802"/>
            <a:ext cx="2000264" cy="1500198"/>
          </a:xfrm>
          <a:prstGeom prst="rect">
            <a:avLst/>
          </a:prstGeom>
        </p:spPr>
      </p:pic>
      <p:pic>
        <p:nvPicPr>
          <p:cNvPr id="26" name="Immagine 25" descr="NOTTORIA4.png"/>
          <p:cNvPicPr>
            <a:picLocks noChangeAspect="1"/>
          </p:cNvPicPr>
          <p:nvPr/>
        </p:nvPicPr>
        <p:blipFill>
          <a:blip r:embed="rId6" cstate="print"/>
          <a:stretch>
            <a:fillRect/>
          </a:stretch>
        </p:blipFill>
        <p:spPr>
          <a:xfrm>
            <a:off x="285720" y="2285992"/>
            <a:ext cx="2438405" cy="1828804"/>
          </a:xfrm>
          <a:prstGeom prst="rect">
            <a:avLst/>
          </a:prstGeom>
        </p:spPr>
      </p:pic>
      <p:pic>
        <p:nvPicPr>
          <p:cNvPr id="27" name="Immagine 26" descr="Sez debris.png"/>
          <p:cNvPicPr>
            <a:picLocks noChangeAspect="1"/>
          </p:cNvPicPr>
          <p:nvPr/>
        </p:nvPicPr>
        <p:blipFill>
          <a:blip r:embed="rId7"/>
          <a:stretch>
            <a:fillRect/>
          </a:stretch>
        </p:blipFill>
        <p:spPr>
          <a:xfrm>
            <a:off x="5000628" y="1571612"/>
            <a:ext cx="2450410" cy="2786082"/>
          </a:xfrm>
          <a:prstGeom prst="rect">
            <a:avLst/>
          </a:prstGeom>
        </p:spPr>
      </p:pic>
      <p:pic>
        <p:nvPicPr>
          <p:cNvPr id="28" name="Immagine 27" descr="Sezione.png"/>
          <p:cNvPicPr>
            <a:picLocks noChangeAspect="1"/>
          </p:cNvPicPr>
          <p:nvPr/>
        </p:nvPicPr>
        <p:blipFill>
          <a:blip r:embed="rId8"/>
          <a:stretch>
            <a:fillRect/>
          </a:stretch>
        </p:blipFill>
        <p:spPr>
          <a:xfrm>
            <a:off x="5072066" y="4500570"/>
            <a:ext cx="3857620" cy="1875528"/>
          </a:xfrm>
          <a:prstGeom prst="rect">
            <a:avLst/>
          </a:prstGeom>
        </p:spPr>
      </p:pic>
      <p:pic>
        <p:nvPicPr>
          <p:cNvPr id="21507" name="Picture 3"/>
          <p:cNvPicPr>
            <a:picLocks noChangeAspect="1" noChangeArrowheads="1"/>
          </p:cNvPicPr>
          <p:nvPr/>
        </p:nvPicPr>
        <p:blipFill>
          <a:blip r:embed="rId9" cstate="print"/>
          <a:srcRect/>
          <a:stretch>
            <a:fillRect/>
          </a:stretch>
        </p:blipFill>
        <p:spPr bwMode="auto">
          <a:xfrm>
            <a:off x="7072330" y="1643050"/>
            <a:ext cx="1886748" cy="1414923"/>
          </a:xfrm>
          <a:prstGeom prst="rect">
            <a:avLst/>
          </a:prstGeom>
          <a:noFill/>
          <a:ln w="9525">
            <a:noFill/>
            <a:miter lim="800000"/>
            <a:headEnd/>
            <a:tailEnd/>
          </a:ln>
          <a:effectLst/>
        </p:spPr>
      </p:pic>
      <p:pic>
        <p:nvPicPr>
          <p:cNvPr id="29" name="Immagine 28" descr="008.png"/>
          <p:cNvPicPr>
            <a:picLocks noChangeAspect="1"/>
          </p:cNvPicPr>
          <p:nvPr/>
        </p:nvPicPr>
        <p:blipFill>
          <a:blip r:embed="rId10" cstate="print"/>
          <a:stretch>
            <a:fillRect/>
          </a:stretch>
        </p:blipFill>
        <p:spPr>
          <a:xfrm>
            <a:off x="7072330" y="3071810"/>
            <a:ext cx="1903407" cy="1428736"/>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44035" name="Rectangle 3"/>
          <p:cNvSpPr>
            <a:spLocks noChangeArrowheads="1"/>
          </p:cNvSpPr>
          <p:nvPr/>
        </p:nvSpPr>
        <p:spPr bwMode="auto">
          <a:xfrm>
            <a:off x="214282" y="785794"/>
            <a:ext cx="8643998" cy="1692771"/>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lang="it-IT" sz="1400" b="1" dirty="0">
                <a:solidFill>
                  <a:srgbClr val="0070C0"/>
                </a:solidFill>
                <a:latin typeface="+mj-lt"/>
                <a:cs typeface="Arial" pitchFamily="34" charset="0"/>
              </a:rPr>
              <a:t>Ordinanza n.79 Commissario “Approfondimenti conoscitivi e studi </a:t>
            </a:r>
            <a:r>
              <a:rPr lang="it-IT" sz="1400" b="1" dirty="0" err="1">
                <a:solidFill>
                  <a:srgbClr val="0070C0"/>
                </a:solidFill>
                <a:latin typeface="+mj-lt"/>
                <a:cs typeface="Arial" pitchFamily="34" charset="0"/>
              </a:rPr>
              <a:t>prototipali</a:t>
            </a:r>
            <a:r>
              <a:rPr lang="it-IT" sz="1400" b="1" dirty="0">
                <a:solidFill>
                  <a:srgbClr val="0070C0"/>
                </a:solidFill>
                <a:latin typeface="+mj-lt"/>
                <a:cs typeface="Arial" pitchFamily="34" charset="0"/>
              </a:rPr>
              <a:t> in Zone di Attenzione per cavità e instabilità di versante, </a:t>
            </a:r>
            <a:r>
              <a:rPr lang="it-IT" sz="1400" b="1" dirty="0" err="1">
                <a:solidFill>
                  <a:srgbClr val="0070C0"/>
                </a:solidFill>
                <a:latin typeface="+mj-lt"/>
                <a:cs typeface="Arial" pitchFamily="34" charset="0"/>
              </a:rPr>
              <a:t>sismoindotte</a:t>
            </a:r>
            <a:r>
              <a:rPr lang="it-IT" sz="1400" b="1" dirty="0">
                <a:solidFill>
                  <a:srgbClr val="0070C0"/>
                </a:solidFill>
                <a:latin typeface="+mj-lt"/>
                <a:cs typeface="Arial" pitchFamily="34" charset="0"/>
              </a:rPr>
              <a:t> o in conseguenza di dissesti idrogeologici” </a:t>
            </a:r>
          </a:p>
          <a:p>
            <a:pPr lvl="0" algn="ctr" eaLnBrk="0" hangingPunct="0"/>
            <a:r>
              <a:rPr lang="it-IT" sz="2000" b="1" dirty="0">
                <a:solidFill>
                  <a:srgbClr val="0070C0"/>
                </a:solidFill>
                <a:latin typeface="+mj-lt"/>
                <a:cs typeface="Arial" pitchFamily="34" charset="0"/>
              </a:rPr>
              <a:t>Comune di Norcia – NOTTORIA (SGA, 2019)</a:t>
            </a:r>
          </a:p>
          <a:p>
            <a:pPr lvl="0" eaLnBrk="0" hangingPunct="0"/>
            <a:r>
              <a:rPr lang="it-IT" sz="1400" b="1" dirty="0">
                <a:solidFill>
                  <a:srgbClr val="0070C0"/>
                </a:solidFill>
                <a:latin typeface="+mj-lt"/>
                <a:cs typeface="Arial" pitchFamily="34" charset="0"/>
              </a:rPr>
              <a:t>Aggiornamento geologico-geomorfologico</a:t>
            </a:r>
          </a:p>
          <a:p>
            <a:pPr lvl="0" eaLnBrk="0" hangingPunct="0"/>
            <a:r>
              <a:rPr lang="it-IT" sz="1400" b="1" dirty="0">
                <a:solidFill>
                  <a:srgbClr val="0070C0"/>
                </a:solidFill>
                <a:latin typeface="+mj-lt"/>
                <a:cs typeface="Arial" pitchFamily="34" charset="0"/>
              </a:rPr>
              <a:t>Volo e rilievo con drone</a:t>
            </a:r>
          </a:p>
          <a:p>
            <a:pPr eaLnBrk="0" hangingPunct="0"/>
            <a:r>
              <a:rPr lang="it-IT" sz="1400" b="1" dirty="0">
                <a:solidFill>
                  <a:srgbClr val="0070C0"/>
                </a:solidFill>
                <a:latin typeface="+mj-lt"/>
                <a:cs typeface="Arial" pitchFamily="34" charset="0"/>
              </a:rPr>
              <a:t>Indagini in sito           		</a:t>
            </a:r>
            <a:r>
              <a:rPr lang="it-IT" sz="1400" b="1" dirty="0">
                <a:solidFill>
                  <a:srgbClr val="FF0000"/>
                </a:solidFill>
                <a:latin typeface="+mj-lt"/>
                <a:cs typeface="Arial" pitchFamily="34" charset="0"/>
              </a:rPr>
              <a:t>AREA INTERESSATA DA DEBRIS</a:t>
            </a:r>
            <a:endParaRPr lang="it-IT" sz="1400" b="1" dirty="0">
              <a:solidFill>
                <a:srgbClr val="0070C0"/>
              </a:solidFill>
              <a:latin typeface="+mj-lt"/>
              <a:cs typeface="Arial" pitchFamily="34" charset="0"/>
            </a:endParaRPr>
          </a:p>
          <a:p>
            <a:pPr lvl="0" algn="ctr" eaLnBrk="0" hangingPunct="0"/>
            <a:r>
              <a:rPr lang="it-IT" sz="1400" b="1" dirty="0">
                <a:solidFill>
                  <a:srgbClr val="FF0000"/>
                </a:solidFill>
                <a:latin typeface="+mj-lt"/>
                <a:cs typeface="Arial" pitchFamily="34" charset="0"/>
              </a:rPr>
              <a:t>MODELLAZIONI CON PROGRAMMA DEDICATO “DFFLOWZ10”</a:t>
            </a:r>
            <a:endParaRPr lang="it-IT" sz="2000" b="1" dirty="0">
              <a:solidFill>
                <a:srgbClr val="FF0000"/>
              </a:solidFill>
              <a:latin typeface="+mj-lt"/>
              <a:cs typeface="Arial" pitchFamily="34" charset="0"/>
            </a:endParaRPr>
          </a:p>
        </p:txBody>
      </p:sp>
      <p:pic>
        <p:nvPicPr>
          <p:cNvPr id="16" name="Immagine 15" descr="NOTTORIA3.png"/>
          <p:cNvPicPr>
            <a:picLocks noChangeAspect="1"/>
          </p:cNvPicPr>
          <p:nvPr/>
        </p:nvPicPr>
        <p:blipFill>
          <a:blip r:embed="rId4"/>
          <a:stretch>
            <a:fillRect/>
          </a:stretch>
        </p:blipFill>
        <p:spPr>
          <a:xfrm>
            <a:off x="642910" y="2500306"/>
            <a:ext cx="7786742" cy="3896239"/>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44035" name="Rectangle 3"/>
          <p:cNvSpPr>
            <a:spLocks noChangeArrowheads="1"/>
          </p:cNvSpPr>
          <p:nvPr/>
        </p:nvSpPr>
        <p:spPr bwMode="auto">
          <a:xfrm>
            <a:off x="214282" y="714356"/>
            <a:ext cx="8643998" cy="1477328"/>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lang="it-IT" sz="1400" b="1" dirty="0">
                <a:solidFill>
                  <a:srgbClr val="0070C0"/>
                </a:solidFill>
                <a:latin typeface="+mj-lt"/>
                <a:cs typeface="Arial" pitchFamily="34" charset="0"/>
              </a:rPr>
              <a:t>Ordinanza n.79 Commissario “Approfondimenti conoscitivi e studi </a:t>
            </a:r>
            <a:r>
              <a:rPr lang="it-IT" sz="1400" b="1" dirty="0" err="1">
                <a:solidFill>
                  <a:srgbClr val="0070C0"/>
                </a:solidFill>
                <a:latin typeface="+mj-lt"/>
                <a:cs typeface="Arial" pitchFamily="34" charset="0"/>
              </a:rPr>
              <a:t>prototipali</a:t>
            </a:r>
            <a:r>
              <a:rPr lang="it-IT" sz="1400" b="1" dirty="0">
                <a:solidFill>
                  <a:srgbClr val="0070C0"/>
                </a:solidFill>
                <a:latin typeface="+mj-lt"/>
                <a:cs typeface="Arial" pitchFamily="34" charset="0"/>
              </a:rPr>
              <a:t> in Zone di Attenzione per cavità e instabilità di versante, </a:t>
            </a:r>
            <a:r>
              <a:rPr lang="it-IT" sz="1400" b="1" dirty="0" err="1">
                <a:solidFill>
                  <a:srgbClr val="0070C0"/>
                </a:solidFill>
                <a:latin typeface="+mj-lt"/>
                <a:cs typeface="Arial" pitchFamily="34" charset="0"/>
              </a:rPr>
              <a:t>sismoindotte</a:t>
            </a:r>
            <a:r>
              <a:rPr lang="it-IT" sz="1400" b="1" dirty="0">
                <a:solidFill>
                  <a:srgbClr val="0070C0"/>
                </a:solidFill>
                <a:latin typeface="+mj-lt"/>
                <a:cs typeface="Arial" pitchFamily="34" charset="0"/>
              </a:rPr>
              <a:t> o in conseguenza di dissesti idrogeologici” </a:t>
            </a:r>
          </a:p>
          <a:p>
            <a:pPr lvl="0" algn="ctr" eaLnBrk="0" hangingPunct="0"/>
            <a:r>
              <a:rPr lang="it-IT" sz="2000" b="1" dirty="0">
                <a:solidFill>
                  <a:srgbClr val="0070C0"/>
                </a:solidFill>
                <a:latin typeface="+mj-lt"/>
                <a:cs typeface="Arial" pitchFamily="34" charset="0"/>
              </a:rPr>
              <a:t>Comune di Norcia – NOTTORIA (SGA, 2019)</a:t>
            </a:r>
          </a:p>
          <a:p>
            <a:pPr lvl="0" eaLnBrk="0" hangingPunct="0"/>
            <a:r>
              <a:rPr lang="it-IT" sz="1400" b="1" dirty="0">
                <a:solidFill>
                  <a:srgbClr val="0070C0"/>
                </a:solidFill>
                <a:latin typeface="+mj-lt"/>
                <a:cs typeface="Arial" pitchFamily="34" charset="0"/>
              </a:rPr>
              <a:t>Aggiornamento geologico-geomorfologico</a:t>
            </a:r>
          </a:p>
          <a:p>
            <a:pPr lvl="0" eaLnBrk="0" hangingPunct="0"/>
            <a:r>
              <a:rPr lang="it-IT" sz="1400" b="1" dirty="0">
                <a:solidFill>
                  <a:srgbClr val="0070C0"/>
                </a:solidFill>
                <a:latin typeface="+mj-lt"/>
                <a:cs typeface="Arial" pitchFamily="34" charset="0"/>
              </a:rPr>
              <a:t>Volo e rilievo con drone</a:t>
            </a:r>
          </a:p>
          <a:p>
            <a:pPr lvl="0" eaLnBrk="0" hangingPunct="0"/>
            <a:r>
              <a:rPr lang="it-IT" sz="1400" b="1" dirty="0">
                <a:solidFill>
                  <a:srgbClr val="0070C0"/>
                </a:solidFill>
                <a:latin typeface="+mj-lt"/>
                <a:cs typeface="Arial" pitchFamily="34" charset="0"/>
              </a:rPr>
              <a:t>Indagini in sito                 </a:t>
            </a:r>
            <a:r>
              <a:rPr lang="it-IT" sz="1400" b="1" dirty="0">
                <a:solidFill>
                  <a:srgbClr val="FF0000"/>
                </a:solidFill>
                <a:latin typeface="+mj-lt"/>
                <a:cs typeface="Arial" pitchFamily="34" charset="0"/>
              </a:rPr>
              <a:t>AREA INTERESSATA DA INSTABILITA’ DA CROLLI (NUOVA ZA)</a:t>
            </a:r>
            <a:endParaRPr lang="it-IT" sz="2000" b="1" dirty="0">
              <a:solidFill>
                <a:srgbClr val="FF0000"/>
              </a:solidFill>
              <a:latin typeface="+mj-lt"/>
              <a:cs typeface="Arial" pitchFamily="34" charset="0"/>
            </a:endParaRPr>
          </a:p>
        </p:txBody>
      </p:sp>
      <p:pic>
        <p:nvPicPr>
          <p:cNvPr id="8" name="Immagine 7" descr="Corografia area a richio crolli_finale.gif"/>
          <p:cNvPicPr>
            <a:picLocks noChangeAspect="1"/>
          </p:cNvPicPr>
          <p:nvPr/>
        </p:nvPicPr>
        <p:blipFill>
          <a:blip r:embed="rId4"/>
          <a:stretch>
            <a:fillRect/>
          </a:stretch>
        </p:blipFill>
        <p:spPr>
          <a:xfrm>
            <a:off x="214282" y="2214554"/>
            <a:ext cx="6598580" cy="4643446"/>
          </a:xfrm>
          <a:prstGeom prst="rect">
            <a:avLst/>
          </a:prstGeom>
          <a:solidFill>
            <a:schemeClr val="tx1"/>
          </a:solidFill>
        </p:spPr>
      </p:pic>
      <p:pic>
        <p:nvPicPr>
          <p:cNvPr id="11" name="Immagine 10" descr="006.png"/>
          <p:cNvPicPr>
            <a:picLocks noChangeAspect="1"/>
          </p:cNvPicPr>
          <p:nvPr/>
        </p:nvPicPr>
        <p:blipFill>
          <a:blip r:embed="rId5" cstate="print"/>
          <a:stretch>
            <a:fillRect/>
          </a:stretch>
        </p:blipFill>
        <p:spPr>
          <a:xfrm>
            <a:off x="7000892" y="2500306"/>
            <a:ext cx="1903407" cy="1428736"/>
          </a:xfrm>
          <a:prstGeom prst="rect">
            <a:avLst/>
          </a:prstGeom>
        </p:spPr>
      </p:pic>
      <p:pic>
        <p:nvPicPr>
          <p:cNvPr id="13" name="Immagine 12" descr="NOTTORIA STEREO.png"/>
          <p:cNvPicPr>
            <a:picLocks noChangeAspect="1"/>
          </p:cNvPicPr>
          <p:nvPr/>
        </p:nvPicPr>
        <p:blipFill>
          <a:blip r:embed="rId6" cstate="print"/>
          <a:stretch>
            <a:fillRect/>
          </a:stretch>
        </p:blipFill>
        <p:spPr>
          <a:xfrm>
            <a:off x="7072330" y="4000504"/>
            <a:ext cx="1557978" cy="235743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ttangolo 16"/>
          <p:cNvSpPr>
            <a:spLocks noChangeArrowheads="1"/>
          </p:cNvSpPr>
          <p:nvPr/>
        </p:nvSpPr>
        <p:spPr bwMode="auto">
          <a:xfrm>
            <a:off x="0" y="1125538"/>
            <a:ext cx="8642350" cy="646112"/>
          </a:xfrm>
          <a:prstGeom prst="rect">
            <a:avLst/>
          </a:prstGeom>
          <a:noFill/>
          <a:ln w="9525">
            <a:noFill/>
            <a:miter lim="800000"/>
            <a:headEnd/>
            <a:tailEnd/>
          </a:ln>
        </p:spPr>
        <p:txBody>
          <a:bodyPr>
            <a:spAutoFit/>
          </a:bodyPr>
          <a:lstStyle/>
          <a:p>
            <a:pPr algn="ctr">
              <a:defRPr/>
            </a:pPr>
            <a:r>
              <a:rPr lang="it-IT" sz="3600" b="1" dirty="0">
                <a:solidFill>
                  <a:srgbClr val="FFC000"/>
                </a:solidFill>
                <a:effectLst>
                  <a:outerShdw blurRad="38100" dist="38100" dir="2700000" algn="tl">
                    <a:srgbClr val="000000">
                      <a:alpha val="43137"/>
                    </a:srgbClr>
                  </a:outerShdw>
                </a:effectLst>
                <a:latin typeface="Calibri" pitchFamily="34" charset="0"/>
                <a:cs typeface="+mn-cs"/>
              </a:rPr>
              <a:t>    </a:t>
            </a:r>
          </a:p>
        </p:txBody>
      </p:sp>
      <p:sp>
        <p:nvSpPr>
          <p:cNvPr id="14"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pPr>
              <a:defRPr/>
            </a:pPr>
            <a:endParaRPr lang="it-IT" sz="1800" b="1" dirty="0">
              <a:solidFill>
                <a:schemeClr val="accent2">
                  <a:lumMod val="60000"/>
                  <a:lumOff val="40000"/>
                </a:schemeClr>
              </a:solidFill>
              <a:latin typeface="Calibri" pitchFamily="34" charset="0"/>
              <a:cs typeface="+mn-cs"/>
            </a:endParaRPr>
          </a:p>
        </p:txBody>
      </p:sp>
      <p:sp>
        <p:nvSpPr>
          <p:cNvPr id="15368"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sp>
        <p:nvSpPr>
          <p:cNvPr id="15371" name="Text Box 13"/>
          <p:cNvSpPr txBox="1">
            <a:spLocks noChangeArrowheads="1"/>
          </p:cNvSpPr>
          <p:nvPr/>
        </p:nvSpPr>
        <p:spPr bwMode="auto">
          <a:xfrm>
            <a:off x="0" y="115888"/>
            <a:ext cx="6840538" cy="857250"/>
          </a:xfrm>
          <a:prstGeom prst="rect">
            <a:avLst/>
          </a:prstGeom>
          <a:noFill/>
          <a:ln w="9525">
            <a:noFill/>
            <a:miter lim="800000"/>
            <a:headEnd/>
            <a:tailEnd/>
          </a:ln>
        </p:spPr>
        <p:txBody>
          <a:bodyPr/>
          <a:lstStyle/>
          <a:p>
            <a:endParaRPr lang="it-IT" sz="1400" b="1">
              <a:solidFill>
                <a:srgbClr val="00CCFF"/>
              </a:solidFill>
              <a:latin typeface="Calibri" pitchFamily="34" charset="0"/>
            </a:endParaRPr>
          </a:p>
        </p:txBody>
      </p:sp>
      <p:pic>
        <p:nvPicPr>
          <p:cNvPr id="7" name="Immagine 6" descr="Base presentazione restanti pagine.jpg"/>
          <p:cNvPicPr>
            <a:picLocks noChangeAspect="1"/>
          </p:cNvPicPr>
          <p:nvPr/>
        </p:nvPicPr>
        <p:blipFill>
          <a:blip r:embed="rId3"/>
          <a:stretch>
            <a:fillRect/>
          </a:stretch>
        </p:blipFill>
        <p:spPr>
          <a:xfrm>
            <a:off x="0" y="1"/>
            <a:ext cx="9144000" cy="6858000"/>
          </a:xfrm>
          <a:prstGeom prst="rect">
            <a:avLst/>
          </a:prstGeom>
        </p:spPr>
      </p:pic>
      <p:sp>
        <p:nvSpPr>
          <p:cNvPr id="44035" name="Rectangle 3"/>
          <p:cNvSpPr>
            <a:spLocks noChangeArrowheads="1"/>
          </p:cNvSpPr>
          <p:nvPr/>
        </p:nvSpPr>
        <p:spPr bwMode="auto">
          <a:xfrm>
            <a:off x="214282" y="714356"/>
            <a:ext cx="8643998" cy="1138773"/>
          </a:xfrm>
          <a:prstGeom prst="rect">
            <a:avLst/>
          </a:prstGeom>
          <a:solidFill>
            <a:schemeClr val="bg1">
              <a:lumMod val="20000"/>
              <a:lumOff val="80000"/>
              <a:alpha val="5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lang="it-IT" sz="1400" b="1" dirty="0">
                <a:solidFill>
                  <a:srgbClr val="0070C0"/>
                </a:solidFill>
                <a:latin typeface="+mj-lt"/>
                <a:cs typeface="Arial" pitchFamily="34" charset="0"/>
              </a:rPr>
              <a:t>Ordinanza n.79 Commissario “Approfondimenti conoscitivi e studi </a:t>
            </a:r>
            <a:r>
              <a:rPr lang="it-IT" sz="1400" b="1" dirty="0" err="1">
                <a:solidFill>
                  <a:srgbClr val="0070C0"/>
                </a:solidFill>
                <a:latin typeface="+mj-lt"/>
                <a:cs typeface="Arial" pitchFamily="34" charset="0"/>
              </a:rPr>
              <a:t>prototipali</a:t>
            </a:r>
            <a:r>
              <a:rPr lang="it-IT" sz="1400" b="1" dirty="0">
                <a:solidFill>
                  <a:srgbClr val="0070C0"/>
                </a:solidFill>
                <a:latin typeface="+mj-lt"/>
                <a:cs typeface="Arial" pitchFamily="34" charset="0"/>
              </a:rPr>
              <a:t> in Zone di Attenzione per cavità e instabilità di versante, </a:t>
            </a:r>
            <a:r>
              <a:rPr lang="it-IT" sz="1400" b="1" dirty="0" err="1">
                <a:solidFill>
                  <a:srgbClr val="0070C0"/>
                </a:solidFill>
                <a:latin typeface="+mj-lt"/>
                <a:cs typeface="Arial" pitchFamily="34" charset="0"/>
              </a:rPr>
              <a:t>sismoindotte</a:t>
            </a:r>
            <a:r>
              <a:rPr lang="it-IT" sz="1400" b="1" dirty="0">
                <a:solidFill>
                  <a:srgbClr val="0070C0"/>
                </a:solidFill>
                <a:latin typeface="+mj-lt"/>
                <a:cs typeface="Arial" pitchFamily="34" charset="0"/>
              </a:rPr>
              <a:t> o in conseguenza di dissesti idrogeologici” </a:t>
            </a:r>
          </a:p>
          <a:p>
            <a:pPr lvl="0" algn="ctr" eaLnBrk="0" hangingPunct="0"/>
            <a:r>
              <a:rPr lang="it-IT" sz="2000" b="1" dirty="0">
                <a:solidFill>
                  <a:srgbClr val="0070C0"/>
                </a:solidFill>
                <a:latin typeface="+mj-lt"/>
                <a:cs typeface="Arial" pitchFamily="34" charset="0"/>
              </a:rPr>
              <a:t>Comune di Norcia – NOTTORIA (SGA, 2019)</a:t>
            </a:r>
          </a:p>
          <a:p>
            <a:pPr lvl="0" algn="ctr" eaLnBrk="0" hangingPunct="0"/>
            <a:r>
              <a:rPr lang="it-IT" sz="2000" b="1" dirty="0">
                <a:solidFill>
                  <a:srgbClr val="0070C0"/>
                </a:solidFill>
                <a:latin typeface="+mj-lt"/>
                <a:cs typeface="Arial" pitchFamily="34" charset="0"/>
              </a:rPr>
              <a:t>NUOVE </a:t>
            </a:r>
            <a:r>
              <a:rPr lang="it-IT" sz="2000" b="1" dirty="0">
                <a:solidFill>
                  <a:srgbClr val="FF0000"/>
                </a:solidFill>
                <a:latin typeface="+mj-lt"/>
                <a:cs typeface="Arial" pitchFamily="34" charset="0"/>
              </a:rPr>
              <a:t>MOPS</a:t>
            </a:r>
          </a:p>
        </p:txBody>
      </p:sp>
      <p:pic>
        <p:nvPicPr>
          <p:cNvPr id="12" name="Immagine 11" descr="NOTTORIA1.png"/>
          <p:cNvPicPr>
            <a:picLocks noChangeAspect="1"/>
          </p:cNvPicPr>
          <p:nvPr/>
        </p:nvPicPr>
        <p:blipFill>
          <a:blip r:embed="rId4"/>
          <a:stretch>
            <a:fillRect/>
          </a:stretch>
        </p:blipFill>
        <p:spPr>
          <a:xfrm>
            <a:off x="285719" y="1928802"/>
            <a:ext cx="5245617" cy="3286148"/>
          </a:xfrm>
          <a:prstGeom prst="rect">
            <a:avLst/>
          </a:prstGeom>
        </p:spPr>
      </p:pic>
      <p:sp>
        <p:nvSpPr>
          <p:cNvPr id="15" name="Rettangolo 14"/>
          <p:cNvSpPr/>
          <p:nvPr/>
        </p:nvSpPr>
        <p:spPr bwMode="auto">
          <a:xfrm>
            <a:off x="357158" y="4071942"/>
            <a:ext cx="2000264" cy="500066"/>
          </a:xfrm>
          <a:prstGeom prst="rect">
            <a:avLst/>
          </a:prstGeom>
          <a:noFill/>
          <a:ln w="28575" cap="flat" cmpd="sng" algn="ctr">
            <a:solidFill>
              <a:srgbClr val="7030A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pic>
        <p:nvPicPr>
          <p:cNvPr id="16" name="Immagine 15" descr="NOTTORIA2.png"/>
          <p:cNvPicPr>
            <a:picLocks noChangeAspect="1"/>
          </p:cNvPicPr>
          <p:nvPr/>
        </p:nvPicPr>
        <p:blipFill>
          <a:blip r:embed="rId5"/>
          <a:stretch>
            <a:fillRect/>
          </a:stretch>
        </p:blipFill>
        <p:spPr>
          <a:xfrm>
            <a:off x="5572100" y="3786190"/>
            <a:ext cx="3571900" cy="2382225"/>
          </a:xfrm>
          <a:prstGeom prst="rect">
            <a:avLst/>
          </a:prstGeom>
        </p:spPr>
      </p:pic>
      <p:sp>
        <p:nvSpPr>
          <p:cNvPr id="18" name="Rettangolo 17"/>
          <p:cNvSpPr/>
          <p:nvPr/>
        </p:nvSpPr>
        <p:spPr bwMode="auto">
          <a:xfrm>
            <a:off x="357158" y="4857760"/>
            <a:ext cx="2857520" cy="262188"/>
          </a:xfrm>
          <a:prstGeom prst="rect">
            <a:avLst/>
          </a:prstGeom>
          <a:noFill/>
          <a:ln w="28575" cap="flat" cmpd="sng" algn="ctr">
            <a:solidFill>
              <a:srgbClr val="7030A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New Roman" charset="0"/>
            </a:endParaRPr>
          </a:p>
        </p:txBody>
      </p:sp>
      <p:pic>
        <p:nvPicPr>
          <p:cNvPr id="22" name="Immagine 21" descr="NOTTORIAmops.png"/>
          <p:cNvPicPr>
            <a:picLocks noChangeAspect="1"/>
          </p:cNvPicPr>
          <p:nvPr/>
        </p:nvPicPr>
        <p:blipFill>
          <a:blip r:embed="rId6"/>
          <a:stretch>
            <a:fillRect/>
          </a:stretch>
        </p:blipFill>
        <p:spPr>
          <a:xfrm>
            <a:off x="642910" y="1785926"/>
            <a:ext cx="7500990" cy="4561772"/>
          </a:xfrm>
          <a:prstGeom prst="rect">
            <a:avLst/>
          </a:prstGeom>
        </p:spPr>
      </p:pic>
      <p:pic>
        <p:nvPicPr>
          <p:cNvPr id="21" name="Immagine 20" descr="NOTTORIAmopsleg.png"/>
          <p:cNvPicPr>
            <a:picLocks noChangeAspect="1"/>
          </p:cNvPicPr>
          <p:nvPr/>
        </p:nvPicPr>
        <p:blipFill>
          <a:blip r:embed="rId7"/>
          <a:stretch>
            <a:fillRect/>
          </a:stretch>
        </p:blipFill>
        <p:spPr>
          <a:xfrm>
            <a:off x="6000760" y="1571612"/>
            <a:ext cx="3009756" cy="29289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rtistico">
  <a:themeElements>
    <a:clrScheme name="Artistico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isti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rtistico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istico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istico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istico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istico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istico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istico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C:\Programmi\Microsoft Office\Templates\Presentation Designs\Artistico.pot</Template>
  <TotalTime>0</TotalTime>
  <Words>1327</Words>
  <Application>Microsoft Office PowerPoint</Application>
  <PresentationFormat>Presentazione su schermo (4:3)</PresentationFormat>
  <Paragraphs>126</Paragraphs>
  <Slides>13</Slides>
  <Notes>13</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13</vt:i4>
      </vt:variant>
    </vt:vector>
  </HeadingPairs>
  <TitlesOfParts>
    <vt:vector size="20" baseType="lpstr">
      <vt:lpstr>Arial</vt:lpstr>
      <vt:lpstr>Calibri</vt:lpstr>
      <vt:lpstr>Helvetica</vt:lpstr>
      <vt:lpstr>Times New Roman</vt:lpstr>
      <vt:lpstr>Wingdings</vt:lpstr>
      <vt:lpstr>Artistico</vt:lpstr>
      <vt:lpstr>Documento Acrobat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DISSESTO IDROGEOLOGICO   DELL’ABITATO DI MASSA MARTANA (PG)</dc:title>
  <dc:creator>luca d venanti</dc:creator>
  <cp:lastModifiedBy>Admin</cp:lastModifiedBy>
  <cp:revision>181</cp:revision>
  <dcterms:created xsi:type="dcterms:W3CDTF">2003-03-23T15:40:07Z</dcterms:created>
  <dcterms:modified xsi:type="dcterms:W3CDTF">2022-09-28T13:49:28Z</dcterms:modified>
</cp:coreProperties>
</file>