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59" r:id="rId4"/>
    <p:sldId id="269" r:id="rId5"/>
    <p:sldId id="275" r:id="rId6"/>
    <p:sldId id="319" r:id="rId7"/>
    <p:sldId id="272" r:id="rId8"/>
    <p:sldId id="277" r:id="rId9"/>
    <p:sldId id="278" r:id="rId10"/>
    <p:sldId id="280" r:id="rId11"/>
    <p:sldId id="279" r:id="rId12"/>
    <p:sldId id="281" r:id="rId13"/>
    <p:sldId id="282" r:id="rId14"/>
    <p:sldId id="283" r:id="rId15"/>
    <p:sldId id="271" r:id="rId16"/>
    <p:sldId id="274" r:id="rId17"/>
    <p:sldId id="288" r:id="rId18"/>
    <p:sldId id="270" r:id="rId19"/>
    <p:sldId id="286" r:id="rId20"/>
    <p:sldId id="299" r:id="rId21"/>
    <p:sldId id="290" r:id="rId22"/>
    <p:sldId id="300" r:id="rId23"/>
    <p:sldId id="301" r:id="rId24"/>
    <p:sldId id="287" r:id="rId25"/>
    <p:sldId id="303" r:id="rId26"/>
    <p:sldId id="302" r:id="rId27"/>
    <p:sldId id="313" r:id="rId28"/>
    <p:sldId id="316" r:id="rId29"/>
    <p:sldId id="314" r:id="rId30"/>
    <p:sldId id="317" r:id="rId31"/>
    <p:sldId id="289" r:id="rId32"/>
    <p:sldId id="268" r:id="rId33"/>
    <p:sldId id="304" r:id="rId34"/>
    <p:sldId id="305" r:id="rId35"/>
    <p:sldId id="306" r:id="rId36"/>
    <p:sldId id="307" r:id="rId37"/>
    <p:sldId id="310" r:id="rId38"/>
    <p:sldId id="308" r:id="rId39"/>
    <p:sldId id="309" r:id="rId40"/>
    <p:sldId id="311" r:id="rId41"/>
    <p:sldId id="318" r:id="rId42"/>
    <p:sldId id="276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78C46E"/>
    <a:srgbClr val="A7E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08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AA570-70EB-4F74-B576-2E8E3D21550B}" type="datetimeFigureOut">
              <a:rPr lang="it-IT" smtClean="0"/>
              <a:t>28/09/2022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C5EB4-4335-4E6B-BAE1-1DD11AB146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08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C5EB4-4335-4E6B-BAE1-1DD11AB1466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20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C5EB4-4335-4E6B-BAE1-1DD11AB1466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3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5029-822A-4DB3-ADBA-51CF07058C68}" type="datetime1">
              <a:rPr lang="it-IT" smtClean="0"/>
              <a:t>28/09/2022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D5ECC-04FF-413B-AFC6-80C36EC1CE85}" type="datetime1">
              <a:rPr lang="it-IT" smtClean="0"/>
              <a:t>28/09/2022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4AE-DCFC-4822-AD98-51858F266D16}" type="datetime1">
              <a:rPr lang="it-IT" smtClean="0"/>
              <a:t>28/09/2022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E131-E3C0-433D-8B0B-A414662FC539}" type="datetime1">
              <a:rPr lang="it-IT" smtClean="0"/>
              <a:t>28/09/2022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BBC1A-CFD6-4464-ACEF-BFADAF655DFA}" type="datetime1">
              <a:rPr lang="it-IT" smtClean="0"/>
              <a:t>28/09/2022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4E85-1A34-42FB-8544-898A16E9C188}" type="datetime1">
              <a:rPr lang="it-IT" smtClean="0"/>
              <a:t>28/09/2022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546C-FB57-4FBC-9CDC-739F7FD92980}" type="datetime1">
              <a:rPr lang="it-IT" smtClean="0"/>
              <a:t>28/09/2022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26EB-61D5-4B31-96D7-12E630CB66C0}" type="datetime1">
              <a:rPr lang="it-IT" smtClean="0"/>
              <a:t>28/09/2022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2EF61-0B2C-486A-B48A-3952ADA1E4F6}" type="datetime1">
              <a:rPr lang="it-IT" smtClean="0"/>
              <a:t>28/09/2022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E7AA-9B05-4F3C-9F07-03AC684F9C9A}" type="datetime1">
              <a:rPr lang="it-IT" smtClean="0"/>
              <a:t>28/09/2022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4EA1-DE30-4856-8FA9-E2E8BAEEC4D1}" type="datetime1">
              <a:rPr lang="it-IT" smtClean="0"/>
              <a:t>28/09/2022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053F3-976D-40F9-BFB3-EA575F6AA775}" type="datetime1">
              <a:rPr lang="it-IT" smtClean="0"/>
              <a:t>28/09/2022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10" Type="http://schemas.openxmlformats.org/officeDocument/2006/relationships/image" Target="../media/image53.png"/><Relationship Id="rId4" Type="http://schemas.openxmlformats.org/officeDocument/2006/relationships/image" Target="../media/image47.emf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11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emf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4170" r="3173" b="14128"/>
          <a:stretch/>
        </p:blipFill>
        <p:spPr bwMode="auto">
          <a:xfrm>
            <a:off x="0" y="1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287523" y="5733255"/>
            <a:ext cx="8568953" cy="1000558"/>
            <a:chOff x="251519" y="4437111"/>
            <a:chExt cx="8568953" cy="10005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4437111"/>
              <a:ext cx="1015871" cy="1000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391" y="4437112"/>
              <a:ext cx="7553081" cy="1000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2555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10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8"/>
          <a:stretch/>
        </p:blipFill>
        <p:spPr bwMode="auto">
          <a:xfrm>
            <a:off x="504055" y="1146177"/>
            <a:ext cx="8028385" cy="163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568337" y="3062011"/>
            <a:ext cx="7899820" cy="1832448"/>
            <a:chOff x="568337" y="3062011"/>
            <a:chExt cx="7899820" cy="1832448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29"/>
            <a:stretch/>
          </p:blipFill>
          <p:spPr bwMode="auto">
            <a:xfrm>
              <a:off x="568337" y="3062011"/>
              <a:ext cx="7899820" cy="1309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87" t="76964"/>
            <a:stretch/>
          </p:blipFill>
          <p:spPr bwMode="auto">
            <a:xfrm>
              <a:off x="3430742" y="4509120"/>
              <a:ext cx="2093154" cy="385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26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11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79" y="476672"/>
            <a:ext cx="5718901" cy="272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31" y="3404430"/>
            <a:ext cx="5650341" cy="283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7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12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5" y="701824"/>
            <a:ext cx="865253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7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699" y="3068960"/>
            <a:ext cx="5352797" cy="318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13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sp>
        <p:nvSpPr>
          <p:cNvPr id="7" name="Rettangolo 6"/>
          <p:cNvSpPr/>
          <p:nvPr/>
        </p:nvSpPr>
        <p:spPr>
          <a:xfrm>
            <a:off x="7452320" y="4721117"/>
            <a:ext cx="1368152" cy="220051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698" y="524997"/>
            <a:ext cx="5352797" cy="254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199479" y="2380983"/>
            <a:ext cx="3283986" cy="3810661"/>
            <a:chOff x="-8130" y="587390"/>
            <a:chExt cx="3283986" cy="381066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" y="587390"/>
              <a:ext cx="3273224" cy="13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30" y="2030342"/>
              <a:ext cx="3151434" cy="2367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26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14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" y="764704"/>
            <a:ext cx="9006976" cy="215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0" y="3214109"/>
            <a:ext cx="8975218" cy="87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8967984" cy="106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99414"/>
            <a:ext cx="4009516" cy="5881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15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1029" name="Picture 5" descr="https://i0.wp.com/ingvterremoti.com/wp-content/uploads/2019/02/foto4.jpg?fit=4800%2C22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" y="412702"/>
            <a:ext cx="9137935" cy="60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355976" y="4725144"/>
            <a:ext cx="46783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Faglia di Fiandaca</a:t>
            </a:r>
          </a:p>
          <a:p>
            <a:pPr algn="r"/>
            <a:r>
              <a:rPr lang="it-IT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Casi studio</a:t>
            </a:r>
          </a:p>
        </p:txBody>
      </p:sp>
    </p:spTree>
    <p:extLst>
      <p:ext uri="{BB962C8B-B14F-4D97-AF65-F5344CB8AC3E}">
        <p14:creationId xmlns:p14="http://schemas.microsoft.com/office/powerpoint/2010/main" val="3170058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16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l="1" r="58"/>
          <a:stretch/>
        </p:blipFill>
        <p:spPr>
          <a:xfrm>
            <a:off x="124422" y="548680"/>
            <a:ext cx="8336010" cy="578329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 rot="16200000">
            <a:off x="7144880" y="3448408"/>
            <a:ext cx="3052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Monaco et al., 2020</a:t>
            </a:r>
          </a:p>
        </p:txBody>
      </p:sp>
    </p:spTree>
    <p:extLst>
      <p:ext uri="{BB962C8B-B14F-4D97-AF65-F5344CB8AC3E}">
        <p14:creationId xmlns:p14="http://schemas.microsoft.com/office/powerpoint/2010/main" val="3170058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17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2" y="548680"/>
            <a:ext cx="8881065" cy="4343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8" y="3284984"/>
            <a:ext cx="4199022" cy="28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22688"/>
            <a:ext cx="3816424" cy="3937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18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2050" name="Immagin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5" y="620688"/>
            <a:ext cx="8528786" cy="4392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65755" y="5171126"/>
            <a:ext cx="8528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+mj-lt"/>
              </a:rPr>
              <a:t>Stralcio della carta vulcano-tettonica dell’Etna (</a:t>
            </a:r>
            <a:r>
              <a:rPr lang="it-IT" sz="1400" dirty="0" err="1">
                <a:latin typeface="+mj-lt"/>
              </a:rPr>
              <a:t>Azzaro</a:t>
            </a:r>
            <a:r>
              <a:rPr lang="it-IT" sz="1400" dirty="0">
                <a:latin typeface="+mj-lt"/>
              </a:rPr>
              <a:t>, 2012). In arancione le faglie nascoste (</a:t>
            </a:r>
            <a:r>
              <a:rPr lang="it-IT" sz="1400" dirty="0" err="1">
                <a:latin typeface="+mj-lt"/>
              </a:rPr>
              <a:t>hidden</a:t>
            </a:r>
            <a:r>
              <a:rPr lang="it-IT" sz="1400" dirty="0">
                <a:latin typeface="+mj-lt"/>
              </a:rPr>
              <a:t>), in rosso tratteggiato le faglie sepolte (</a:t>
            </a:r>
            <a:r>
              <a:rPr lang="it-IT" sz="1400" dirty="0" err="1">
                <a:latin typeface="+mj-lt"/>
              </a:rPr>
              <a:t>buried</a:t>
            </a:r>
            <a:r>
              <a:rPr lang="it-IT" sz="1400" dirty="0">
                <a:latin typeface="+mj-lt"/>
              </a:rPr>
              <a:t>). In verde è rappresentato il territorio comunale di Zafferana Etnea.</a:t>
            </a:r>
          </a:p>
        </p:txBody>
      </p:sp>
    </p:spTree>
    <p:extLst>
      <p:ext uri="{BB962C8B-B14F-4D97-AF65-F5344CB8AC3E}">
        <p14:creationId xmlns:p14="http://schemas.microsoft.com/office/powerpoint/2010/main" val="3170058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19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265755" y="500683"/>
            <a:ext cx="4113438" cy="5924392"/>
            <a:chOff x="265755" y="500683"/>
            <a:chExt cx="4113438" cy="5924392"/>
          </a:xfrm>
        </p:grpSpPr>
        <p:pic>
          <p:nvPicPr>
            <p:cNvPr id="9" name="Immagine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55" y="500683"/>
              <a:ext cx="4113438" cy="5734997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581717" y="6148076"/>
              <a:ext cx="3052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>
                  <a:solidFill>
                    <a:schemeClr val="bg1">
                      <a:lumMod val="50000"/>
                    </a:schemeClr>
                  </a:solidFill>
                </a:rPr>
                <a:t>Barreca</a:t>
              </a:r>
              <a:r>
                <a:rPr lang="it-IT" sz="1200" dirty="0">
                  <a:solidFill>
                    <a:schemeClr val="bg1">
                      <a:lumMod val="50000"/>
                    </a:schemeClr>
                  </a:solidFill>
                </a:rPr>
                <a:t> et al., 2013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4387611" y="602177"/>
            <a:ext cx="4720325" cy="5809007"/>
            <a:chOff x="4387611" y="602177"/>
            <a:chExt cx="4720325" cy="580900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611" y="602177"/>
              <a:ext cx="4720325" cy="5532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CasellaDiTesto 11"/>
            <p:cNvSpPr txBox="1"/>
            <p:nvPr/>
          </p:nvSpPr>
          <p:spPr>
            <a:xfrm>
              <a:off x="5221713" y="6134185"/>
              <a:ext cx="3052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bg1">
                      <a:lumMod val="50000"/>
                    </a:schemeClr>
                  </a:solidFill>
                </a:rPr>
                <a:t>G. Tortorici et al.,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3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1340768"/>
            <a:ext cx="91413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i="1" dirty="0">
                <a:solidFill>
                  <a:srgbClr val="FFC000"/>
                </a:solidFill>
              </a:rPr>
              <a:t>Studi di Microzonazione sismica </a:t>
            </a:r>
          </a:p>
          <a:p>
            <a:pPr algn="ctr"/>
            <a:endParaRPr lang="it-IT" sz="4400" i="1" dirty="0">
              <a:solidFill>
                <a:srgbClr val="FFC000"/>
              </a:solidFill>
            </a:endParaRPr>
          </a:p>
          <a:p>
            <a:pPr algn="ctr"/>
            <a:r>
              <a:rPr lang="it-IT" sz="8800" i="1" dirty="0">
                <a:solidFill>
                  <a:srgbClr val="FF0000"/>
                </a:solidFill>
              </a:rPr>
              <a:t>F</a:t>
            </a:r>
            <a:r>
              <a:rPr lang="it-IT" sz="4400" i="1" dirty="0">
                <a:solidFill>
                  <a:srgbClr val="FF0000"/>
                </a:solidFill>
              </a:rPr>
              <a:t>aglie</a:t>
            </a:r>
            <a:r>
              <a:rPr lang="it-IT" sz="8800" i="1" dirty="0">
                <a:solidFill>
                  <a:srgbClr val="FF0000"/>
                </a:solidFill>
              </a:rPr>
              <a:t> A</a:t>
            </a:r>
            <a:r>
              <a:rPr lang="it-IT" sz="4400" i="1" dirty="0">
                <a:solidFill>
                  <a:srgbClr val="FF0000"/>
                </a:solidFill>
              </a:rPr>
              <a:t>ttive</a:t>
            </a:r>
            <a:r>
              <a:rPr lang="it-IT" sz="8800" i="1" dirty="0">
                <a:solidFill>
                  <a:srgbClr val="FF0000"/>
                </a:solidFill>
              </a:rPr>
              <a:t> C</a:t>
            </a:r>
            <a:r>
              <a:rPr lang="it-IT" sz="4400" i="1" dirty="0">
                <a:solidFill>
                  <a:srgbClr val="FF0000"/>
                </a:solidFill>
              </a:rPr>
              <a:t>apaci</a:t>
            </a:r>
          </a:p>
          <a:p>
            <a:pPr algn="ctr"/>
            <a:endParaRPr lang="it-IT" sz="4400" i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it-IT" sz="4400" i="1" dirty="0">
                <a:solidFill>
                  <a:srgbClr val="00B0F0"/>
                </a:solidFill>
              </a:rPr>
              <a:t>Pianificazione urbanistica</a:t>
            </a:r>
          </a:p>
        </p:txBody>
      </p:sp>
    </p:spTree>
    <p:extLst>
      <p:ext uri="{BB962C8B-B14F-4D97-AF65-F5344CB8AC3E}">
        <p14:creationId xmlns:p14="http://schemas.microsoft.com/office/powerpoint/2010/main" val="180975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20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sp>
        <p:nvSpPr>
          <p:cNvPr id="7" name="Rettangolo 6"/>
          <p:cNvSpPr/>
          <p:nvPr/>
        </p:nvSpPr>
        <p:spPr>
          <a:xfrm>
            <a:off x="611560" y="3629923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Le analisi </a:t>
            </a:r>
            <a:r>
              <a:rPr lang="it-IT" dirty="0" err="1"/>
              <a:t>paleosismologiche</a:t>
            </a:r>
            <a:r>
              <a:rPr lang="it-IT" dirty="0"/>
              <a:t> possono essere precedute e seguite da analisi geognostiche e stendimenti geofisici. 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Ad esempio, le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tomografie di resistività elettrica (ERT)</a:t>
            </a:r>
            <a:r>
              <a:rPr lang="it-IT" dirty="0"/>
              <a:t> si sono rivelate spesso utili per l’ubicazione di precisione della traccia della faglia in superficie e quindi per individuare i siti idonei allo scavo di trincee </a:t>
            </a:r>
            <a:r>
              <a:rPr lang="it-IT" dirty="0" err="1"/>
              <a:t>paleosismologiche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2" b="22988"/>
          <a:stretch/>
        </p:blipFill>
        <p:spPr bwMode="auto">
          <a:xfrm>
            <a:off x="683568" y="821611"/>
            <a:ext cx="7704856" cy="271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650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21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607"/>
            <a:ext cx="8745832" cy="4283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7" y="846655"/>
            <a:ext cx="8745832" cy="5545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755625" y="1218818"/>
            <a:ext cx="108818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ERT-1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699841" y="3357318"/>
            <a:ext cx="108818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ERT-2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6364137" y="3861048"/>
            <a:ext cx="108818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ERT-3</a:t>
            </a:r>
          </a:p>
        </p:txBody>
      </p:sp>
      <p:sp>
        <p:nvSpPr>
          <p:cNvPr id="9" name="Rettangolo 8"/>
          <p:cNvSpPr/>
          <p:nvPr/>
        </p:nvSpPr>
        <p:spPr>
          <a:xfrm>
            <a:off x="2123728" y="2636912"/>
            <a:ext cx="360040" cy="2880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2555776" y="2503929"/>
            <a:ext cx="81637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Ts-2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07089" y="980728"/>
            <a:ext cx="360040" cy="2880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827585" y="847745"/>
            <a:ext cx="81637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Ts-1</a:t>
            </a:r>
          </a:p>
        </p:txBody>
      </p:sp>
    </p:spTree>
    <p:extLst>
      <p:ext uri="{BB962C8B-B14F-4D97-AF65-F5344CB8AC3E}">
        <p14:creationId xmlns:p14="http://schemas.microsoft.com/office/powerpoint/2010/main" val="770290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22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96003" y="653130"/>
            <a:ext cx="16878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ERT-1</a:t>
            </a:r>
          </a:p>
          <a:p>
            <a:pPr algn="ctr"/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Zafferana Etnea</a:t>
            </a:r>
            <a:endParaRPr lang="it-IT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45" y="473080"/>
            <a:ext cx="3396982" cy="5908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42" y="3936731"/>
            <a:ext cx="254185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787" y="561407"/>
            <a:ext cx="838826" cy="293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2954005" y="473080"/>
            <a:ext cx="857800" cy="369332"/>
            <a:chOff x="8015710" y="838957"/>
            <a:chExt cx="857800" cy="369332"/>
          </a:xfrm>
        </p:grpSpPr>
        <p:sp>
          <p:nvSpPr>
            <p:cNvPr id="7" name="Freccia a sinistra 6"/>
            <p:cNvSpPr/>
            <p:nvPr/>
          </p:nvSpPr>
          <p:spPr>
            <a:xfrm>
              <a:off x="8015710" y="978617"/>
              <a:ext cx="306034" cy="151963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8297446" y="838957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N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543731" y="473080"/>
            <a:ext cx="2916701" cy="3419083"/>
            <a:chOff x="5543731" y="473080"/>
            <a:chExt cx="2916701" cy="3419083"/>
          </a:xfrm>
        </p:grpSpPr>
        <p:sp>
          <p:nvSpPr>
            <p:cNvPr id="13" name="CasellaDiTesto 12"/>
            <p:cNvSpPr txBox="1"/>
            <p:nvPr/>
          </p:nvSpPr>
          <p:spPr>
            <a:xfrm rot="19057771">
              <a:off x="5543731" y="2763032"/>
              <a:ext cx="809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TFS-18</a:t>
              </a:r>
            </a:p>
          </p:txBody>
        </p:sp>
        <p:grpSp>
          <p:nvGrpSpPr>
            <p:cNvPr id="14" name="Gruppo 13"/>
            <p:cNvGrpSpPr/>
            <p:nvPr/>
          </p:nvGrpSpPr>
          <p:grpSpPr>
            <a:xfrm>
              <a:off x="6250795" y="473080"/>
              <a:ext cx="2209637" cy="3419083"/>
              <a:chOff x="6250795" y="473080"/>
              <a:chExt cx="2209637" cy="3419083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90"/>
              <a:stretch/>
            </p:blipFill>
            <p:spPr bwMode="auto">
              <a:xfrm>
                <a:off x="6250795" y="473080"/>
                <a:ext cx="2209637" cy="34190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CasellaDiTesto 25"/>
              <p:cNvSpPr txBox="1"/>
              <p:nvPr/>
            </p:nvSpPr>
            <p:spPr>
              <a:xfrm>
                <a:off x="7596336" y="549213"/>
                <a:ext cx="8097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TFS-18</a:t>
                </a:r>
              </a:p>
            </p:txBody>
          </p:sp>
        </p:grpSp>
      </p:grp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78" y="5949280"/>
            <a:ext cx="1706437" cy="33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nettore 2 16"/>
          <p:cNvCxnSpPr>
            <a:stCxn id="2063" idx="0"/>
          </p:cNvCxnSpPr>
          <p:nvPr/>
        </p:nvCxnSpPr>
        <p:spPr>
          <a:xfrm flipH="1">
            <a:off x="7517196" y="5949280"/>
            <a:ext cx="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o 23"/>
          <p:cNvGrpSpPr/>
          <p:nvPr/>
        </p:nvGrpSpPr>
        <p:grpSpPr>
          <a:xfrm>
            <a:off x="261576" y="2598209"/>
            <a:ext cx="5003400" cy="2166512"/>
            <a:chOff x="261576" y="2598209"/>
            <a:chExt cx="5003400" cy="2166512"/>
          </a:xfrm>
        </p:grpSpPr>
        <p:grpSp>
          <p:nvGrpSpPr>
            <p:cNvPr id="21" name="Gruppo 20"/>
            <p:cNvGrpSpPr/>
            <p:nvPr/>
          </p:nvGrpSpPr>
          <p:grpSpPr>
            <a:xfrm>
              <a:off x="3177848" y="4063544"/>
              <a:ext cx="2087128" cy="701177"/>
              <a:chOff x="3177848" y="4063544"/>
              <a:chExt cx="2087128" cy="701177"/>
            </a:xfrm>
          </p:grpSpPr>
          <p:cxnSp>
            <p:nvCxnSpPr>
              <p:cNvPr id="37" name="Connettore 1 36"/>
              <p:cNvCxnSpPr/>
              <p:nvPr/>
            </p:nvCxnSpPr>
            <p:spPr>
              <a:xfrm flipV="1">
                <a:off x="3523773" y="4149080"/>
                <a:ext cx="1552283" cy="72008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65" name="Picture 17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4" t="60565" r="48371" b="27588"/>
              <a:stretch/>
            </p:blipFill>
            <p:spPr bwMode="auto">
              <a:xfrm>
                <a:off x="3177848" y="4063544"/>
                <a:ext cx="2087128" cy="701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ettangolo 19"/>
              <p:cNvSpPr/>
              <p:nvPr/>
            </p:nvSpPr>
            <p:spPr>
              <a:xfrm rot="21442588">
                <a:off x="3994412" y="4154499"/>
                <a:ext cx="504300" cy="5507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3" name="Gruppo 22"/>
            <p:cNvGrpSpPr/>
            <p:nvPr/>
          </p:nvGrpSpPr>
          <p:grpSpPr>
            <a:xfrm>
              <a:off x="261576" y="2598209"/>
              <a:ext cx="3662352" cy="1622879"/>
              <a:chOff x="261576" y="2598209"/>
              <a:chExt cx="3662352" cy="1622879"/>
            </a:xfrm>
          </p:grpSpPr>
          <p:sp>
            <p:nvSpPr>
              <p:cNvPr id="35" name="Rettangolo 34"/>
              <p:cNvSpPr/>
              <p:nvPr/>
            </p:nvSpPr>
            <p:spPr>
              <a:xfrm>
                <a:off x="261576" y="2598209"/>
                <a:ext cx="1756675" cy="1215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FFC000"/>
                    </a:solidFill>
                  </a:rPr>
                  <a:t>Tomografia</a:t>
                </a:r>
              </a:p>
              <a:p>
                <a:pPr algn="ctr"/>
                <a:r>
                  <a:rPr lang="it-IT" b="1" dirty="0">
                    <a:solidFill>
                      <a:srgbClr val="FFC000"/>
                    </a:solidFill>
                  </a:rPr>
                  <a:t>Elettrica</a:t>
                </a:r>
              </a:p>
              <a:p>
                <a:pPr algn="ctr"/>
                <a:endParaRPr lang="it-IT" sz="100" dirty="0">
                  <a:solidFill>
                    <a:srgbClr val="FFC000"/>
                  </a:solidFill>
                </a:endParaRPr>
              </a:p>
              <a:p>
                <a:pPr algn="ctr"/>
                <a:r>
                  <a:rPr lang="it-IT" sz="1200" dirty="0">
                    <a:solidFill>
                      <a:srgbClr val="FFC000"/>
                    </a:solidFill>
                  </a:rPr>
                  <a:t>L= 140 mt</a:t>
                </a:r>
              </a:p>
              <a:p>
                <a:pPr algn="ctr"/>
                <a:r>
                  <a:rPr lang="it-IT" sz="1200" dirty="0">
                    <a:solidFill>
                      <a:srgbClr val="FFC000"/>
                    </a:solidFill>
                  </a:rPr>
                  <a:t>UES = 10 mt</a:t>
                </a:r>
              </a:p>
              <a:p>
                <a:pPr algn="ctr"/>
                <a:endParaRPr lang="it-IT" sz="1200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36" name="Connettore 2 35"/>
              <p:cNvCxnSpPr/>
              <p:nvPr/>
            </p:nvCxnSpPr>
            <p:spPr>
              <a:xfrm>
                <a:off x="1691680" y="3011831"/>
                <a:ext cx="2232248" cy="1209257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uppo 28"/>
          <p:cNvGrpSpPr/>
          <p:nvPr/>
        </p:nvGrpSpPr>
        <p:grpSpPr>
          <a:xfrm>
            <a:off x="755576" y="3802806"/>
            <a:ext cx="7897617" cy="2650530"/>
            <a:chOff x="755576" y="3802806"/>
            <a:chExt cx="7897617" cy="2650530"/>
          </a:xfrm>
        </p:grpSpPr>
        <p:grpSp>
          <p:nvGrpSpPr>
            <p:cNvPr id="27" name="Gruppo 26"/>
            <p:cNvGrpSpPr/>
            <p:nvPr/>
          </p:nvGrpSpPr>
          <p:grpSpPr>
            <a:xfrm>
              <a:off x="755576" y="3802806"/>
              <a:ext cx="7897617" cy="2650530"/>
              <a:chOff x="755576" y="3712245"/>
              <a:chExt cx="7897617" cy="2650530"/>
            </a:xfrm>
          </p:grpSpPr>
          <p:pic>
            <p:nvPicPr>
              <p:cNvPr id="2066" name="Picture 1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3712245"/>
                <a:ext cx="7897617" cy="26505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Rettangolo 24"/>
              <p:cNvSpPr/>
              <p:nvPr/>
            </p:nvSpPr>
            <p:spPr>
              <a:xfrm rot="21405797">
                <a:off x="3842214" y="3909557"/>
                <a:ext cx="1728192" cy="3505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8" name="CasellaDiTesto 27"/>
            <p:cNvSpPr txBox="1"/>
            <p:nvPr/>
          </p:nvSpPr>
          <p:spPr>
            <a:xfrm>
              <a:off x="4404736" y="4029883"/>
              <a:ext cx="538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ERT</a:t>
              </a:r>
            </a:p>
          </p:txBody>
        </p:sp>
      </p:grp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9" y="1517592"/>
            <a:ext cx="1581345" cy="940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65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23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sp>
        <p:nvSpPr>
          <p:cNvPr id="9" name="Rettangolo 8"/>
          <p:cNvSpPr/>
          <p:nvPr/>
        </p:nvSpPr>
        <p:spPr>
          <a:xfrm>
            <a:off x="296003" y="653130"/>
            <a:ext cx="16878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ERT-2</a:t>
            </a:r>
          </a:p>
          <a:p>
            <a:pPr algn="ctr"/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Zafferana Etnea</a:t>
            </a:r>
            <a:endParaRPr lang="it-IT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2" y="1502729"/>
            <a:ext cx="1500615" cy="986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914" y="548680"/>
            <a:ext cx="6895134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GEOETNA\Lavori 2021\34.FINOCHIARO_GEOFISICA_FEDE\Indagini geofisiche\Tomo elettrica\te_dipdip2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0"/>
          <a:stretch/>
        </p:blipFill>
        <p:spPr bwMode="auto">
          <a:xfrm rot="16703604">
            <a:off x="4936406" y="3340582"/>
            <a:ext cx="1707426" cy="3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uppo 26"/>
          <p:cNvGrpSpPr/>
          <p:nvPr/>
        </p:nvGrpSpPr>
        <p:grpSpPr>
          <a:xfrm>
            <a:off x="7020272" y="764704"/>
            <a:ext cx="1721840" cy="2634969"/>
            <a:chOff x="6250795" y="459175"/>
            <a:chExt cx="2209637" cy="3432988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0"/>
            <a:stretch/>
          </p:blipFill>
          <p:spPr bwMode="auto">
            <a:xfrm>
              <a:off x="6250795" y="473080"/>
              <a:ext cx="2209637" cy="3419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CasellaDiTesto 28"/>
            <p:cNvSpPr txBox="1"/>
            <p:nvPr/>
          </p:nvSpPr>
          <p:spPr>
            <a:xfrm>
              <a:off x="7452097" y="459175"/>
              <a:ext cx="80977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TFS-18</a:t>
              </a:r>
            </a:p>
          </p:txBody>
        </p:sp>
      </p:grpSp>
      <p:grpSp>
        <p:nvGrpSpPr>
          <p:cNvPr id="1024" name="Gruppo 1023"/>
          <p:cNvGrpSpPr/>
          <p:nvPr/>
        </p:nvGrpSpPr>
        <p:grpSpPr>
          <a:xfrm>
            <a:off x="268024" y="2708920"/>
            <a:ext cx="5456104" cy="1440160"/>
            <a:chOff x="268024" y="2708920"/>
            <a:chExt cx="5456104" cy="1440160"/>
          </a:xfrm>
        </p:grpSpPr>
        <p:grpSp>
          <p:nvGrpSpPr>
            <p:cNvPr id="17" name="Gruppo 16"/>
            <p:cNvGrpSpPr/>
            <p:nvPr/>
          </p:nvGrpSpPr>
          <p:grpSpPr>
            <a:xfrm>
              <a:off x="268024" y="2708920"/>
              <a:ext cx="5456104" cy="1440160"/>
              <a:chOff x="268024" y="2708920"/>
              <a:chExt cx="5456104" cy="1440160"/>
            </a:xfrm>
          </p:grpSpPr>
          <p:cxnSp>
            <p:nvCxnSpPr>
              <p:cNvPr id="10" name="Connettore 1 9"/>
              <p:cNvCxnSpPr/>
              <p:nvPr/>
            </p:nvCxnSpPr>
            <p:spPr>
              <a:xfrm flipV="1">
                <a:off x="5508104" y="2708920"/>
                <a:ext cx="216024" cy="1440160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ttangolo 19"/>
              <p:cNvSpPr/>
              <p:nvPr/>
            </p:nvSpPr>
            <p:spPr>
              <a:xfrm>
                <a:off x="268024" y="2749133"/>
                <a:ext cx="1756675" cy="1215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FFC000"/>
                    </a:solidFill>
                  </a:rPr>
                  <a:t>Tomografia</a:t>
                </a:r>
              </a:p>
              <a:p>
                <a:pPr algn="ctr"/>
                <a:r>
                  <a:rPr lang="it-IT" b="1" dirty="0">
                    <a:solidFill>
                      <a:srgbClr val="FFC000"/>
                    </a:solidFill>
                  </a:rPr>
                  <a:t>Elettrica</a:t>
                </a:r>
              </a:p>
              <a:p>
                <a:pPr algn="ctr"/>
                <a:endParaRPr lang="it-IT" sz="100" dirty="0">
                  <a:solidFill>
                    <a:srgbClr val="FFC000"/>
                  </a:solidFill>
                </a:endParaRPr>
              </a:p>
              <a:p>
                <a:pPr algn="ctr"/>
                <a:r>
                  <a:rPr lang="it-IT" sz="1200" dirty="0">
                    <a:solidFill>
                      <a:srgbClr val="FFC000"/>
                    </a:solidFill>
                  </a:rPr>
                  <a:t>L= 96 mt</a:t>
                </a:r>
              </a:p>
              <a:p>
                <a:pPr algn="ctr"/>
                <a:r>
                  <a:rPr lang="it-IT" sz="1200" dirty="0">
                    <a:solidFill>
                      <a:srgbClr val="FFC000"/>
                    </a:solidFill>
                  </a:rPr>
                  <a:t>UES = 3 mt</a:t>
                </a:r>
              </a:p>
              <a:p>
                <a:pPr algn="ctr"/>
                <a:endParaRPr lang="it-IT" sz="1200" dirty="0">
                  <a:solidFill>
                    <a:srgbClr val="00B0F0"/>
                  </a:solidFill>
                </a:endParaRPr>
              </a:p>
            </p:txBody>
          </p:sp>
        </p:grpSp>
        <p:cxnSp>
          <p:nvCxnSpPr>
            <p:cNvPr id="30" name="Connettore 2 29"/>
            <p:cNvCxnSpPr/>
            <p:nvPr/>
          </p:nvCxnSpPr>
          <p:spPr>
            <a:xfrm>
              <a:off x="1691680" y="3215611"/>
              <a:ext cx="3924436" cy="141381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" name="Gruppo 1028"/>
          <p:cNvGrpSpPr/>
          <p:nvPr/>
        </p:nvGrpSpPr>
        <p:grpSpPr>
          <a:xfrm>
            <a:off x="179512" y="4653136"/>
            <a:ext cx="8886732" cy="1656184"/>
            <a:chOff x="179512" y="4653136"/>
            <a:chExt cx="8886732" cy="1656184"/>
          </a:xfrm>
        </p:grpSpPr>
        <p:pic>
          <p:nvPicPr>
            <p:cNvPr id="38" name="Picture 2" descr="D:\GEOETNA\Lavori 2021\34.FINOCHIARO_GEOFISICA_FEDE\Indagini geofisiche\Tomo elettrica\te_dipdip2.bmp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10"/>
            <a:stretch/>
          </p:blipFill>
          <p:spPr bwMode="auto">
            <a:xfrm>
              <a:off x="179512" y="4653136"/>
              <a:ext cx="8886732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" name="Rettangolo 1024"/>
            <p:cNvSpPr/>
            <p:nvPr/>
          </p:nvSpPr>
          <p:spPr>
            <a:xfrm>
              <a:off x="6660232" y="4653136"/>
              <a:ext cx="720080" cy="936104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0509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24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70" y="6140130"/>
            <a:ext cx="1135210" cy="20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158" y="484944"/>
            <a:ext cx="4158058" cy="56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6079903"/>
            <a:ext cx="3092028" cy="32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60" y="548680"/>
            <a:ext cx="2208246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AutoShape 10" descr="blob:https://web.whatsapp.com/16f06857-934e-4061-8e55-28ac8a7d05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60" name="AutoShape 12" descr="blob:https://web.whatsapp.com/16f06857-934e-4061-8e55-28ac8a7d05a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61" name="AutoShape 14" descr="blob:https://web.whatsapp.com/16f06857-934e-4061-8e55-28ac8a7d05a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59" y="2492896"/>
            <a:ext cx="2208247" cy="1656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2" name="AutoShape 17" descr="blob:https://web.whatsapp.com/f15daed9-25dd-4c36-90cf-86c61caff62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19110"/>
            <a:ext cx="2232248" cy="1674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4" name="Rettangolo 2063"/>
          <p:cNvSpPr/>
          <p:nvPr/>
        </p:nvSpPr>
        <p:spPr>
          <a:xfrm>
            <a:off x="4653755" y="2999893"/>
            <a:ext cx="1430414" cy="1419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65" t="7829" r="465" b="54117"/>
          <a:stretch/>
        </p:blipFill>
        <p:spPr bwMode="auto">
          <a:xfrm rot="21044785">
            <a:off x="2028573" y="3344069"/>
            <a:ext cx="5436770" cy="805567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7" name="Gruppo 2056"/>
          <p:cNvGrpSpPr/>
          <p:nvPr/>
        </p:nvGrpSpPr>
        <p:grpSpPr>
          <a:xfrm>
            <a:off x="2968786" y="2843644"/>
            <a:ext cx="2506629" cy="1102210"/>
            <a:chOff x="2968786" y="2843644"/>
            <a:chExt cx="2506629" cy="1102210"/>
          </a:xfrm>
        </p:grpSpPr>
        <p:sp>
          <p:nvSpPr>
            <p:cNvPr id="26" name="Rettangolo 25"/>
            <p:cNvSpPr/>
            <p:nvPr/>
          </p:nvSpPr>
          <p:spPr>
            <a:xfrm rot="21056415">
              <a:off x="3029322" y="3199764"/>
              <a:ext cx="2446093" cy="746090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Connettore 1 28"/>
            <p:cNvCxnSpPr/>
            <p:nvPr/>
          </p:nvCxnSpPr>
          <p:spPr>
            <a:xfrm flipH="1">
              <a:off x="2968786" y="3097357"/>
              <a:ext cx="787710" cy="125986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>
              <a:endCxn id="27" idx="3"/>
            </p:cNvCxnSpPr>
            <p:nvPr/>
          </p:nvCxnSpPr>
          <p:spPr>
            <a:xfrm flipH="1">
              <a:off x="4551619" y="2849189"/>
              <a:ext cx="808091" cy="120441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/>
            <p:cNvSpPr txBox="1"/>
            <p:nvPr/>
          </p:nvSpPr>
          <p:spPr>
            <a:xfrm rot="21122581">
              <a:off x="3707904" y="2843644"/>
              <a:ext cx="847796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>
                  <a:solidFill>
                    <a:srgbClr val="FFFF00"/>
                  </a:solidFill>
                </a:rPr>
                <a:t>200 mt</a:t>
              </a:r>
            </a:p>
          </p:txBody>
        </p:sp>
      </p:grpSp>
      <p:grpSp>
        <p:nvGrpSpPr>
          <p:cNvPr id="2069" name="Gruppo 2068"/>
          <p:cNvGrpSpPr/>
          <p:nvPr/>
        </p:nvGrpSpPr>
        <p:grpSpPr>
          <a:xfrm>
            <a:off x="261576" y="2598209"/>
            <a:ext cx="6758696" cy="1215717"/>
            <a:chOff x="261576" y="2598209"/>
            <a:chExt cx="6758696" cy="1215717"/>
          </a:xfrm>
        </p:grpSpPr>
        <p:grpSp>
          <p:nvGrpSpPr>
            <p:cNvPr id="24" name="Gruppo 23"/>
            <p:cNvGrpSpPr/>
            <p:nvPr/>
          </p:nvGrpSpPr>
          <p:grpSpPr>
            <a:xfrm>
              <a:off x="2234880" y="2708920"/>
              <a:ext cx="4785392" cy="1008112"/>
              <a:chOff x="2632" y="2708920"/>
              <a:chExt cx="4785392" cy="1008112"/>
            </a:xfrm>
          </p:grpSpPr>
          <p:cxnSp>
            <p:nvCxnSpPr>
              <p:cNvPr id="17" name="Connettore 1 16"/>
              <p:cNvCxnSpPr/>
              <p:nvPr/>
            </p:nvCxnSpPr>
            <p:spPr>
              <a:xfrm flipV="1">
                <a:off x="2632" y="3212976"/>
                <a:ext cx="3239849" cy="504056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20"/>
              <p:cNvCxnSpPr/>
              <p:nvPr/>
            </p:nvCxnSpPr>
            <p:spPr>
              <a:xfrm flipV="1">
                <a:off x="3242481" y="2708920"/>
                <a:ext cx="1545543" cy="504056"/>
              </a:xfrm>
              <a:prstGeom prst="line">
                <a:avLst/>
              </a:prstGeom>
              <a:ln w="254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Rettangolo 50"/>
            <p:cNvSpPr/>
            <p:nvPr/>
          </p:nvSpPr>
          <p:spPr>
            <a:xfrm>
              <a:off x="261576" y="2598209"/>
              <a:ext cx="1756675" cy="1215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>
                  <a:solidFill>
                    <a:srgbClr val="00B0F0"/>
                  </a:solidFill>
                </a:rPr>
                <a:t>Tomografia</a:t>
              </a:r>
            </a:p>
            <a:p>
              <a:pPr algn="ctr"/>
              <a:r>
                <a:rPr lang="it-IT" b="1" dirty="0">
                  <a:solidFill>
                    <a:srgbClr val="00B0F0"/>
                  </a:solidFill>
                </a:rPr>
                <a:t>Elettrica</a:t>
              </a:r>
            </a:p>
            <a:p>
              <a:pPr algn="ctr"/>
              <a:endParaRPr lang="it-IT" sz="100" dirty="0">
                <a:solidFill>
                  <a:srgbClr val="00B0F0"/>
                </a:solidFill>
              </a:endParaRPr>
            </a:p>
            <a:p>
              <a:pPr algn="ctr"/>
              <a:r>
                <a:rPr lang="it-IT" sz="1200" dirty="0">
                  <a:solidFill>
                    <a:srgbClr val="00B0F0"/>
                  </a:solidFill>
                </a:rPr>
                <a:t>L= 500 mt</a:t>
              </a:r>
            </a:p>
            <a:p>
              <a:pPr algn="ctr"/>
              <a:r>
                <a:rPr lang="it-IT" sz="1200" dirty="0">
                  <a:solidFill>
                    <a:srgbClr val="00B0F0"/>
                  </a:solidFill>
                </a:rPr>
                <a:t>UES = 10 mt</a:t>
              </a:r>
            </a:p>
            <a:p>
              <a:pPr algn="ctr"/>
              <a:endParaRPr lang="it-IT" sz="1200" dirty="0">
                <a:solidFill>
                  <a:srgbClr val="00B0F0"/>
                </a:solidFill>
              </a:endParaRPr>
            </a:p>
          </p:txBody>
        </p:sp>
        <p:cxnSp>
          <p:nvCxnSpPr>
            <p:cNvPr id="2067" name="Connettore 2 2066"/>
            <p:cNvCxnSpPr/>
            <p:nvPr/>
          </p:nvCxnSpPr>
          <p:spPr>
            <a:xfrm>
              <a:off x="1691680" y="3011831"/>
              <a:ext cx="543200" cy="633193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ttangolo 30"/>
          <p:cNvSpPr/>
          <p:nvPr/>
        </p:nvSpPr>
        <p:spPr>
          <a:xfrm>
            <a:off x="261503" y="653130"/>
            <a:ext cx="17568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ERT-3</a:t>
            </a:r>
          </a:p>
          <a:p>
            <a:pPr algn="ctr"/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Aci Sant’Antonio</a:t>
            </a:r>
            <a:endParaRPr lang="it-IT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3" y="1486515"/>
            <a:ext cx="1491159" cy="10779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25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96003" y="653130"/>
            <a:ext cx="16878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Ts-1</a:t>
            </a:r>
          </a:p>
          <a:p>
            <a:pPr algn="ctr"/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Zafferana Etnea</a:t>
            </a:r>
            <a:endParaRPr lang="it-IT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837" y="449646"/>
            <a:ext cx="7084455" cy="4999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342" y="404664"/>
            <a:ext cx="7160162" cy="544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uppo 27"/>
          <p:cNvGrpSpPr/>
          <p:nvPr/>
        </p:nvGrpSpPr>
        <p:grpSpPr>
          <a:xfrm>
            <a:off x="176536" y="2126098"/>
            <a:ext cx="6555704" cy="3031095"/>
            <a:chOff x="261576" y="2598209"/>
            <a:chExt cx="6555704" cy="3031095"/>
          </a:xfrm>
        </p:grpSpPr>
        <p:cxnSp>
          <p:nvCxnSpPr>
            <p:cNvPr id="22" name="Connettore 1 21"/>
            <p:cNvCxnSpPr/>
            <p:nvPr/>
          </p:nvCxnSpPr>
          <p:spPr>
            <a:xfrm flipH="1" flipV="1">
              <a:off x="6241216" y="4045127"/>
              <a:ext cx="576064" cy="1584177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31"/>
            <p:cNvSpPr/>
            <p:nvPr/>
          </p:nvSpPr>
          <p:spPr>
            <a:xfrm>
              <a:off x="261576" y="2598209"/>
              <a:ext cx="1756675" cy="1215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>
                  <a:solidFill>
                    <a:srgbClr val="00B0F0"/>
                  </a:solidFill>
                </a:rPr>
                <a:t>Tomografia</a:t>
              </a:r>
            </a:p>
            <a:p>
              <a:pPr algn="ctr"/>
              <a:r>
                <a:rPr lang="it-IT" b="1" dirty="0">
                  <a:solidFill>
                    <a:srgbClr val="00B0F0"/>
                  </a:solidFill>
                </a:rPr>
                <a:t>Sismica</a:t>
              </a:r>
            </a:p>
            <a:p>
              <a:pPr algn="ctr"/>
              <a:endParaRPr lang="it-IT" sz="100" dirty="0">
                <a:solidFill>
                  <a:srgbClr val="00B0F0"/>
                </a:solidFill>
              </a:endParaRPr>
            </a:p>
            <a:p>
              <a:pPr algn="ctr"/>
              <a:r>
                <a:rPr lang="it-IT" sz="1200" dirty="0">
                  <a:solidFill>
                    <a:srgbClr val="00B0F0"/>
                  </a:solidFill>
                </a:rPr>
                <a:t>L= 48 mt</a:t>
              </a:r>
            </a:p>
            <a:p>
              <a:pPr algn="ctr"/>
              <a:r>
                <a:rPr lang="it-IT" sz="1200" dirty="0">
                  <a:solidFill>
                    <a:srgbClr val="00B0F0"/>
                  </a:solidFill>
                </a:rPr>
                <a:t>UGS = 2mt</a:t>
              </a:r>
            </a:p>
            <a:p>
              <a:pPr algn="ctr"/>
              <a:endParaRPr lang="it-IT" sz="1200" dirty="0">
                <a:solidFill>
                  <a:srgbClr val="00B0F0"/>
                </a:solidFill>
              </a:endParaRPr>
            </a:p>
          </p:txBody>
        </p:sp>
        <p:cxnSp>
          <p:nvCxnSpPr>
            <p:cNvPr id="33" name="Connettore 2 32"/>
            <p:cNvCxnSpPr/>
            <p:nvPr/>
          </p:nvCxnSpPr>
          <p:spPr>
            <a:xfrm>
              <a:off x="1691680" y="3167485"/>
              <a:ext cx="4765560" cy="1669730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D:\GEOETNA\Lavori 2021\10.DiSalvo_FLERI\GEOFISICA\ELABORAZIONE GEOFISICA\TS2\TS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2458">
            <a:off x="5166968" y="4184673"/>
            <a:ext cx="1929581" cy="62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GEOETNA\Lavori 2021\10.DiSalvo_FLERI\GEOFISICA\ELABORAZIONE GEOFISICA\TS2\TS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9" y="3639389"/>
            <a:ext cx="8456732" cy="27230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diritto 8"/>
          <p:cNvCxnSpPr/>
          <p:nvPr/>
        </p:nvCxnSpPr>
        <p:spPr>
          <a:xfrm>
            <a:off x="3059832" y="4149080"/>
            <a:ext cx="936104" cy="1584176"/>
          </a:xfrm>
          <a:prstGeom prst="line">
            <a:avLst/>
          </a:prstGeom>
          <a:ln w="28575">
            <a:solidFill>
              <a:srgbClr val="FF0000">
                <a:alpha val="99000"/>
              </a:srgb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02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26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96003" y="653130"/>
            <a:ext cx="16878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Ts-2</a:t>
            </a:r>
          </a:p>
          <a:p>
            <a:pPr algn="ctr"/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Zafferana Etnea</a:t>
            </a:r>
            <a:endParaRPr lang="it-IT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70548"/>
            <a:ext cx="6346803" cy="52787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7059452" y="742868"/>
            <a:ext cx="1721840" cy="2634969"/>
            <a:chOff x="6250795" y="459175"/>
            <a:chExt cx="2209637" cy="3432988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0"/>
            <a:stretch/>
          </p:blipFill>
          <p:spPr bwMode="auto">
            <a:xfrm>
              <a:off x="6250795" y="473080"/>
              <a:ext cx="2209637" cy="3419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7452097" y="459175"/>
              <a:ext cx="80977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TFS-18</a:t>
              </a: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41515"/>
            <a:ext cx="1765734" cy="116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26346"/>
            <a:ext cx="1236624" cy="367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Connettore 2 19"/>
          <p:cNvCxnSpPr/>
          <p:nvPr/>
        </p:nvCxnSpPr>
        <p:spPr>
          <a:xfrm flipH="1" flipV="1">
            <a:off x="6300192" y="3933056"/>
            <a:ext cx="288032" cy="708460"/>
          </a:xfrm>
          <a:prstGeom prst="straightConnector1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4008424" y="3068960"/>
            <a:ext cx="664471" cy="477539"/>
          </a:xfrm>
          <a:prstGeom prst="straightConnector1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V="1">
            <a:off x="4008424" y="1124744"/>
            <a:ext cx="995624" cy="1944216"/>
          </a:xfrm>
          <a:prstGeom prst="straightConnector1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>
            <a:off x="261576" y="2598209"/>
            <a:ext cx="5822592" cy="1622879"/>
            <a:chOff x="261576" y="2598209"/>
            <a:chExt cx="5822592" cy="1622879"/>
          </a:xfrm>
        </p:grpSpPr>
        <p:cxnSp>
          <p:nvCxnSpPr>
            <p:cNvPr id="22" name="Connettore 1 21"/>
            <p:cNvCxnSpPr/>
            <p:nvPr/>
          </p:nvCxnSpPr>
          <p:spPr>
            <a:xfrm flipV="1">
              <a:off x="5940152" y="3645024"/>
              <a:ext cx="144016" cy="576064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31"/>
            <p:cNvSpPr/>
            <p:nvPr/>
          </p:nvSpPr>
          <p:spPr>
            <a:xfrm>
              <a:off x="261576" y="2598209"/>
              <a:ext cx="1756675" cy="1215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>
                  <a:solidFill>
                    <a:srgbClr val="92D050"/>
                  </a:solidFill>
                </a:rPr>
                <a:t>Tomografia</a:t>
              </a:r>
            </a:p>
            <a:p>
              <a:pPr algn="ctr"/>
              <a:r>
                <a:rPr lang="it-IT" b="1" dirty="0">
                  <a:solidFill>
                    <a:srgbClr val="92D050"/>
                  </a:solidFill>
                </a:rPr>
                <a:t>Sismica</a:t>
              </a:r>
            </a:p>
            <a:p>
              <a:pPr algn="ctr"/>
              <a:endParaRPr lang="it-IT" sz="100" dirty="0">
                <a:solidFill>
                  <a:srgbClr val="92D050"/>
                </a:solidFill>
              </a:endParaRPr>
            </a:p>
            <a:p>
              <a:pPr algn="ctr"/>
              <a:r>
                <a:rPr lang="it-IT" sz="1200" dirty="0">
                  <a:solidFill>
                    <a:srgbClr val="92D050"/>
                  </a:solidFill>
                </a:rPr>
                <a:t>L= 48 mt</a:t>
              </a:r>
            </a:p>
            <a:p>
              <a:pPr algn="ctr"/>
              <a:r>
                <a:rPr lang="it-IT" sz="1200" dirty="0">
                  <a:solidFill>
                    <a:srgbClr val="92D050"/>
                  </a:solidFill>
                </a:rPr>
                <a:t>UGS = 2mt</a:t>
              </a:r>
            </a:p>
            <a:p>
              <a:pPr algn="ctr"/>
              <a:endParaRPr lang="it-IT" sz="1200" dirty="0">
                <a:solidFill>
                  <a:srgbClr val="00B0F0"/>
                </a:solidFill>
              </a:endParaRPr>
            </a:p>
          </p:txBody>
        </p:sp>
        <p:cxnSp>
          <p:nvCxnSpPr>
            <p:cNvPr id="33" name="Connettore 2 32"/>
            <p:cNvCxnSpPr>
              <a:endCxn id="2052" idx="0"/>
            </p:cNvCxnSpPr>
            <p:nvPr/>
          </p:nvCxnSpPr>
          <p:spPr>
            <a:xfrm>
              <a:off x="1691680" y="3167485"/>
              <a:ext cx="4314332" cy="760594"/>
            </a:xfrm>
            <a:prstGeom prst="straightConnector1">
              <a:avLst/>
            </a:prstGeom>
            <a:ln w="127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7" y="3817733"/>
            <a:ext cx="6415930" cy="2442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4580">
            <a:off x="5592936" y="3800404"/>
            <a:ext cx="628119" cy="20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04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27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9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r="7426"/>
          <a:stretch>
            <a:fillRect/>
          </a:stretch>
        </p:blipFill>
        <p:spPr bwMode="auto">
          <a:xfrm>
            <a:off x="1055160" y="476672"/>
            <a:ext cx="6325151" cy="555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magin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257" r="12242"/>
          <a:stretch/>
        </p:blipFill>
        <p:spPr bwMode="auto">
          <a:xfrm>
            <a:off x="1079612" y="476671"/>
            <a:ext cx="6300699" cy="550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632" y="6021288"/>
            <a:ext cx="91413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/>
              <a:t>Area di inviluppo corrispondente alla forma di superficie “campo di fratturazione cosismica” e ZA</a:t>
            </a:r>
            <a:r>
              <a:rPr lang="it-IT" sz="800" dirty="0"/>
              <a:t>FAC  </a:t>
            </a:r>
            <a:r>
              <a:rPr lang="it-IT" sz="1200" dirty="0"/>
              <a:t>(Fleri, Zafferana Etnea)</a:t>
            </a:r>
            <a:endParaRPr lang="it-IT" sz="105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900051" y="3537619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Fleri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30" y="620688"/>
            <a:ext cx="5346601" cy="133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o 10"/>
          <p:cNvGrpSpPr/>
          <p:nvPr/>
        </p:nvGrpSpPr>
        <p:grpSpPr>
          <a:xfrm>
            <a:off x="2365920" y="620688"/>
            <a:ext cx="4414789" cy="5219973"/>
            <a:chOff x="2555775" y="585291"/>
            <a:chExt cx="4414789" cy="521997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5" y="3878731"/>
              <a:ext cx="4408878" cy="19265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5" y="585291"/>
              <a:ext cx="4414789" cy="33216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46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28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00798" y="620688"/>
            <a:ext cx="447251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Facendo riferimento agli Standard di rappresentazione e archiviazione informatica </a:t>
            </a:r>
            <a:r>
              <a:rPr lang="it-IT" b="1" dirty="0"/>
              <a:t>per rappresentare le </a:t>
            </a:r>
            <a:r>
              <a:rPr lang="it-IT" b="1" dirty="0">
                <a:solidFill>
                  <a:srgbClr val="FF0000"/>
                </a:solidFill>
              </a:rPr>
              <a:t>fessure eruttive di ambiente vulcanico</a:t>
            </a:r>
            <a:r>
              <a:rPr lang="it-IT" b="1" dirty="0"/>
              <a:t> verranno utilizzati gli stessi tematismi lineari degli elementi </a:t>
            </a:r>
            <a:r>
              <a:rPr lang="it-IT" b="1" dirty="0" err="1"/>
              <a:t>tettono</a:t>
            </a:r>
            <a:r>
              <a:rPr lang="it-IT" b="1" dirty="0"/>
              <a:t>-strutturali relativi alle faglie.</a:t>
            </a:r>
          </a:p>
          <a:p>
            <a:pPr algn="just"/>
            <a:endParaRPr lang="it-IT" dirty="0"/>
          </a:p>
          <a:p>
            <a:pPr algn="just"/>
            <a:r>
              <a:rPr lang="it-IT" u="sng" dirty="0"/>
              <a:t>Per definire compiutamente la geometria delle fessure eruttive estensionali è necessario utilizzare la traccia relativa alla faglia diretta capace da estendere lungo entrambi i bordi della frattura, con i trattini rivolti verso l’interno. </a:t>
            </a:r>
          </a:p>
          <a:p>
            <a:pPr algn="just"/>
            <a:endParaRPr lang="it-IT" dirty="0"/>
          </a:p>
          <a:p>
            <a:pPr algn="just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Fratture associate ad eventi eruttivi olocenici vanno indicate col simbolo di faglie attive e capaci, </a:t>
            </a:r>
            <a:r>
              <a:rPr lang="it-IT" dirty="0"/>
              <a:t>mentre fessure eruttive di età precedente vanno indicate col simbolo di faglie potenzialmente attive e capaci.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57" y="476671"/>
            <a:ext cx="4341939" cy="5831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87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29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5652120" y="451049"/>
            <a:ext cx="3437197" cy="6002287"/>
            <a:chOff x="5677387" y="378375"/>
            <a:chExt cx="3437197" cy="600228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387" y="378375"/>
              <a:ext cx="3437197" cy="5426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ttangolo 6"/>
            <p:cNvSpPr/>
            <p:nvPr/>
          </p:nvSpPr>
          <p:spPr>
            <a:xfrm>
              <a:off x="5724128" y="5780498"/>
              <a:ext cx="3347864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100" dirty="0"/>
                <a:t>Schema geologico-strutturale del territorio di Mascalucia modificato dalla Carta Geologica del Monte Etna (AA.VV., 1979) (da La Delfa et al., 2000).</a:t>
              </a:r>
            </a:p>
          </p:txBody>
        </p:sp>
      </p:grpSp>
      <p:sp>
        <p:nvSpPr>
          <p:cNvPr id="10" name="Rettangolo 9"/>
          <p:cNvSpPr/>
          <p:nvPr/>
        </p:nvSpPr>
        <p:spPr>
          <a:xfrm>
            <a:off x="7740352" y="2924944"/>
            <a:ext cx="1224136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08425" y="548680"/>
            <a:ext cx="55436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Nel Comune di Mascalucia, la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frattura eruttiva del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Cavòlo</a:t>
            </a:r>
            <a:r>
              <a:rPr lang="it-IT" dirty="0"/>
              <a:t> si sviluppa per circa 2,5 km in direzione NNO-SSE e NO-SE con una fascia ampia circa 50 m al confine con l’area comunale di Tremestieri Etneo.</a:t>
            </a:r>
          </a:p>
          <a:p>
            <a:pPr algn="just"/>
            <a:endParaRPr lang="it-I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" y="2780928"/>
            <a:ext cx="5543695" cy="30195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ttangolo 27"/>
          <p:cNvSpPr/>
          <p:nvPr/>
        </p:nvSpPr>
        <p:spPr>
          <a:xfrm>
            <a:off x="100798" y="5853172"/>
            <a:ext cx="55513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dirty="0"/>
              <a:t>Stralcio Carta geologica del vulcano Etna (Branca et al., 2011)</a:t>
            </a:r>
          </a:p>
        </p:txBody>
      </p:sp>
    </p:spTree>
    <p:extLst>
      <p:ext uri="{BB962C8B-B14F-4D97-AF65-F5344CB8AC3E}">
        <p14:creationId xmlns:p14="http://schemas.microsoft.com/office/powerpoint/2010/main" val="2288011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056784" cy="540677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</p:spTree>
    <p:extLst>
      <p:ext uri="{BB962C8B-B14F-4D97-AF65-F5344CB8AC3E}">
        <p14:creationId xmlns:p14="http://schemas.microsoft.com/office/powerpoint/2010/main" val="4106132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30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80" y="548679"/>
            <a:ext cx="5990357" cy="5256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07332" y="476672"/>
            <a:ext cx="27900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/>
              <a:t>Classe 2: EDIFICABILITA’ VINCOLATA</a:t>
            </a:r>
          </a:p>
          <a:p>
            <a:pPr algn="just"/>
            <a:r>
              <a:rPr lang="it-IT" sz="1600" dirty="0"/>
              <a:t>Nell’immediato intorno delle aree ricadenti in classe 1 sopra descritte si è ritenuto opportuno identificare una zona ad edificabilità vincolata ad accurati studi geologici con indagini geognostiche dirette ed indirette specifiche (Fig. 8.2).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dirty="0"/>
              <a:t>Ciò in quanto le aree di classe 1 potrebbero non coincidere perfettamente con i limiti cartografati data la scarsa evidenza morfologica dovuta all’intensa urbanizzazione dell’area. 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dirty="0"/>
              <a:t>Tali aree sono riportate con il colore verde in Tav. 4.</a:t>
            </a:r>
          </a:p>
          <a:p>
            <a:pPr algn="just"/>
            <a:endParaRPr lang="it-IT" sz="1600" dirty="0"/>
          </a:p>
          <a:p>
            <a:pPr algn="just"/>
            <a:r>
              <a:rPr lang="it-IT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PRG Mascalucia </a:t>
            </a:r>
            <a:r>
              <a:rPr lang="it-IT" sz="1100" dirty="0"/>
              <a:t>(in approvazione)</a:t>
            </a:r>
            <a:endParaRPr lang="it-IT" sz="1600" dirty="0"/>
          </a:p>
        </p:txBody>
      </p:sp>
      <p:sp>
        <p:nvSpPr>
          <p:cNvPr id="28" name="Rettangolo 27"/>
          <p:cNvSpPr/>
          <p:nvPr/>
        </p:nvSpPr>
        <p:spPr>
          <a:xfrm>
            <a:off x="2994780" y="5853172"/>
            <a:ext cx="59903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dirty="0"/>
              <a:t>Stralcio Tav. 4 -  Carta della suscettività all’edificazione (PRG Mascalucia, F. Leonardi 2012)</a:t>
            </a:r>
          </a:p>
        </p:txBody>
      </p:sp>
    </p:spTree>
    <p:extLst>
      <p:ext uri="{BB962C8B-B14F-4D97-AF65-F5344CB8AC3E}">
        <p14:creationId xmlns:p14="http://schemas.microsoft.com/office/powerpoint/2010/main" val="4038441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o 27"/>
          <p:cNvGrpSpPr/>
          <p:nvPr/>
        </p:nvGrpSpPr>
        <p:grpSpPr>
          <a:xfrm>
            <a:off x="3954105" y="476672"/>
            <a:ext cx="5082391" cy="3024336"/>
            <a:chOff x="3954105" y="476672"/>
            <a:chExt cx="5082391" cy="302433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4105" y="476672"/>
              <a:ext cx="5082391" cy="3024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ettangolo 35"/>
            <p:cNvSpPr/>
            <p:nvPr/>
          </p:nvSpPr>
          <p:spPr>
            <a:xfrm>
              <a:off x="7092280" y="561220"/>
              <a:ext cx="184410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Studi MS3 – Te1</a:t>
              </a:r>
            </a:p>
            <a:p>
              <a:pPr algn="ctr"/>
              <a:r>
                <a:rPr lang="it-IT" sz="1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rPr>
                <a:t> (Cassaniti et al. – in rev.)</a:t>
              </a:r>
              <a:endParaRPr lang="it-IT" sz="11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31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6" y="3645024"/>
            <a:ext cx="895059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uppo 20"/>
          <p:cNvGrpSpPr/>
          <p:nvPr/>
        </p:nvGrpSpPr>
        <p:grpSpPr>
          <a:xfrm>
            <a:off x="4211960" y="3882651"/>
            <a:ext cx="1080120" cy="1274541"/>
            <a:chOff x="4211960" y="3882651"/>
            <a:chExt cx="1080120" cy="1274541"/>
          </a:xfrm>
        </p:grpSpPr>
        <p:cxnSp>
          <p:nvCxnSpPr>
            <p:cNvPr id="24" name="Connettore 1 23"/>
            <p:cNvCxnSpPr/>
            <p:nvPr/>
          </p:nvCxnSpPr>
          <p:spPr>
            <a:xfrm>
              <a:off x="4211960" y="3882651"/>
              <a:ext cx="144016" cy="1274541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 flipH="1">
              <a:off x="5076056" y="3882651"/>
              <a:ext cx="216024" cy="1274541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/>
          <p:cNvGrpSpPr/>
          <p:nvPr/>
        </p:nvGrpSpPr>
        <p:grpSpPr>
          <a:xfrm>
            <a:off x="172908" y="476672"/>
            <a:ext cx="8655521" cy="5883170"/>
            <a:chOff x="172908" y="476672"/>
            <a:chExt cx="8655521" cy="5883170"/>
          </a:xfrm>
        </p:grpSpPr>
        <p:sp>
          <p:nvSpPr>
            <p:cNvPr id="31" name="Rettangolo 30"/>
            <p:cNvSpPr/>
            <p:nvPr/>
          </p:nvSpPr>
          <p:spPr>
            <a:xfrm>
              <a:off x="5516600" y="5682734"/>
              <a:ext cx="3311829" cy="6771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20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Frattura eruttiva «CAVOLO»</a:t>
              </a:r>
            </a:p>
            <a:p>
              <a:pPr algn="ctr"/>
              <a:r>
                <a:rPr lang="it-IT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Mascalucia (CT)</a:t>
              </a:r>
              <a:endParaRPr lang="it-IT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172908" y="476672"/>
              <a:ext cx="3679012" cy="3024336"/>
              <a:chOff x="172908" y="476672"/>
              <a:chExt cx="3679012" cy="3024336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171"/>
              <a:stretch/>
            </p:blipFill>
            <p:spPr bwMode="auto">
              <a:xfrm>
                <a:off x="172908" y="476672"/>
                <a:ext cx="3679012" cy="3024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Rettangolo 31"/>
              <p:cNvSpPr/>
              <p:nvPr/>
            </p:nvSpPr>
            <p:spPr>
              <a:xfrm>
                <a:off x="2555776" y="519063"/>
                <a:ext cx="125431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it-IT" sz="1200" b="1" cap="none" spc="0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</a:rPr>
                  <a:t>Studi MS1 - CGT</a:t>
                </a:r>
              </a:p>
              <a:p>
                <a:pPr algn="ctr"/>
                <a:r>
                  <a:rPr lang="it-IT" sz="1200" b="1" cap="none" spc="0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</a:rPr>
                  <a:t> (</a:t>
                </a:r>
                <a:r>
                  <a:rPr lang="it-IT" sz="1200" b="1" cap="none" spc="0" dirty="0" err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</a:rPr>
                  <a:t>UniCT</a:t>
                </a:r>
                <a:r>
                  <a:rPr lang="it-IT" sz="12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</a:rPr>
                  <a:t>, </a:t>
                </a:r>
                <a:r>
                  <a:rPr lang="it-IT" sz="1200" b="1" cap="none" spc="0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</a:rPr>
                  <a:t>2013)</a:t>
                </a:r>
                <a:endParaRPr lang="it-IT" sz="11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</a:endParaRPr>
              </a:p>
            </p:txBody>
          </p:sp>
        </p:grp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983">
            <a:off x="4860656" y="2297247"/>
            <a:ext cx="3887712" cy="103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uppo 24"/>
          <p:cNvGrpSpPr/>
          <p:nvPr/>
        </p:nvGrpSpPr>
        <p:grpSpPr>
          <a:xfrm>
            <a:off x="5724128" y="476672"/>
            <a:ext cx="1656184" cy="3024336"/>
            <a:chOff x="5724128" y="476672"/>
            <a:chExt cx="1656184" cy="3024336"/>
          </a:xfrm>
        </p:grpSpPr>
        <p:cxnSp>
          <p:nvCxnSpPr>
            <p:cNvPr id="14" name="Connettore 1 13"/>
            <p:cNvCxnSpPr/>
            <p:nvPr/>
          </p:nvCxnSpPr>
          <p:spPr>
            <a:xfrm>
              <a:off x="5724128" y="476672"/>
              <a:ext cx="1368152" cy="2952328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>
              <a:off x="6012160" y="548680"/>
              <a:ext cx="1368152" cy="2952328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82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32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3074" name="Picture 2" descr="https://i0.wp.com/ingvterremoti.com/wp-content/uploads/2019/02/figura4_.jpg?resize=377%2C501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9" y="496119"/>
            <a:ext cx="4049291" cy="538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395536" y="5877272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latin typeface="+mj-lt"/>
              </a:rPr>
              <a:t>Effetti di fagliazione superficiale cosismica versante orientale etneo (</a:t>
            </a:r>
            <a:r>
              <a:rPr lang="it-IT" sz="1400" dirty="0" err="1">
                <a:latin typeface="+mj-lt"/>
              </a:rPr>
              <a:t>Azzaro</a:t>
            </a:r>
            <a:r>
              <a:rPr lang="it-IT" sz="1400" dirty="0">
                <a:latin typeface="+mj-lt"/>
              </a:rPr>
              <a:t>, 1999)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513685"/>
            <a:ext cx="4175149" cy="4632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>
          <a:xfrm>
            <a:off x="4644007" y="5310373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/>
              <a:t>Distribuzione dei fenomeni di fagliazione superficiale cosismica e di </a:t>
            </a:r>
            <a:r>
              <a:rPr lang="it-IT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creep</a:t>
            </a:r>
            <a:r>
              <a:rPr lang="it-I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asismico </a:t>
            </a:r>
            <a:r>
              <a:rPr lang="it-IT" sz="1400" dirty="0"/>
              <a:t>nella Regione Etnea (modificato da </a:t>
            </a:r>
            <a:r>
              <a:rPr lang="it-IT" sz="1400" dirty="0" err="1"/>
              <a:t>Azzaro</a:t>
            </a:r>
            <a:r>
              <a:rPr lang="it-IT" sz="1400" dirty="0"/>
              <a:t>, 1999).</a:t>
            </a:r>
          </a:p>
        </p:txBody>
      </p:sp>
    </p:spTree>
    <p:extLst>
      <p:ext uri="{BB962C8B-B14F-4D97-AF65-F5344CB8AC3E}">
        <p14:creationId xmlns:p14="http://schemas.microsoft.com/office/powerpoint/2010/main" val="2729676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33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12" name="Picture 2" descr="http://www.arcipreturalinera.it/wp-content/uploads/2014/11/chiesa-vecchia1-1024x6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1" y="476671"/>
            <a:ext cx="8292635" cy="53367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407090" y="5795972"/>
            <a:ext cx="8197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8 maggio 1914 . Chiesa Vecchia - LINERA </a:t>
            </a:r>
          </a:p>
        </p:txBody>
      </p:sp>
    </p:spTree>
    <p:extLst>
      <p:ext uri="{BB962C8B-B14F-4D97-AF65-F5344CB8AC3E}">
        <p14:creationId xmlns:p14="http://schemas.microsoft.com/office/powerpoint/2010/main" val="3457784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34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9" name="Immagin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2" y="476672"/>
            <a:ext cx="4267055" cy="58326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magin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52" y="476672"/>
            <a:ext cx="4134728" cy="58326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1" name="Gruppo 10"/>
          <p:cNvGrpSpPr/>
          <p:nvPr/>
        </p:nvGrpSpPr>
        <p:grpSpPr>
          <a:xfrm>
            <a:off x="1141153" y="2780928"/>
            <a:ext cx="7542686" cy="2736304"/>
            <a:chOff x="752391" y="2708920"/>
            <a:chExt cx="8209010" cy="3395268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91" y="3140010"/>
              <a:ext cx="5259769" cy="1668939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91" y="4808949"/>
              <a:ext cx="5259769" cy="1295238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4" name="Rettangolo 13"/>
            <p:cNvSpPr/>
            <p:nvPr/>
          </p:nvSpPr>
          <p:spPr>
            <a:xfrm>
              <a:off x="752391" y="3104964"/>
              <a:ext cx="5259769" cy="2999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1 14"/>
            <p:cNvCxnSpPr/>
            <p:nvPr/>
          </p:nvCxnSpPr>
          <p:spPr>
            <a:xfrm flipV="1">
              <a:off x="6012160" y="2708920"/>
              <a:ext cx="881844" cy="39604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flipV="1">
              <a:off x="6012160" y="4221088"/>
              <a:ext cx="881844" cy="18831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tangolo 16"/>
            <p:cNvSpPr/>
            <p:nvPr/>
          </p:nvSpPr>
          <p:spPr>
            <a:xfrm>
              <a:off x="6890917" y="2708920"/>
              <a:ext cx="2070484" cy="15121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072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35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7341"/>
            <a:ext cx="1275642" cy="181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2" y="437341"/>
            <a:ext cx="4303562" cy="5940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04864"/>
            <a:ext cx="4571999" cy="41733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7204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36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9" name="Immagin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2" y="476672"/>
            <a:ext cx="8840066" cy="5904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7596336" y="620688"/>
            <a:ext cx="1223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2020</a:t>
            </a:r>
            <a:endParaRPr lang="it-IT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7204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37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6146" name="Picture 2" descr="C:\Users\Utente\Desktop\Presentazione standar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7" y="490492"/>
            <a:ext cx="7021285" cy="58489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8247122" y="1844824"/>
            <a:ext cx="83227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1914</a:t>
            </a:r>
            <a:endParaRPr lang="it-IT" sz="25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8244408" y="4797152"/>
            <a:ext cx="83227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2020</a:t>
            </a:r>
            <a:endParaRPr lang="it-IT" sz="25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5493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38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13" name="Picture 2" descr="C:\Users\Utente\Desktop\Presentazione standar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7" y="485055"/>
            <a:ext cx="7021285" cy="58544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8247122" y="1844824"/>
            <a:ext cx="83227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1914</a:t>
            </a:r>
            <a:endParaRPr lang="it-IT" sz="25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8244408" y="4797152"/>
            <a:ext cx="83227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2020</a:t>
            </a:r>
            <a:endParaRPr lang="it-IT" sz="25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7204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39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9" name="Picture 3" descr="C:\Users\Utente\Desktop\Presentazione standar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7" y="476672"/>
            <a:ext cx="7021285" cy="58524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8247122" y="1844824"/>
            <a:ext cx="83227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1914</a:t>
            </a:r>
            <a:endParaRPr lang="it-IT" sz="25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8244408" y="4797152"/>
            <a:ext cx="83227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2020</a:t>
            </a:r>
            <a:endParaRPr lang="it-IT" sz="25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7204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4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107504" y="548680"/>
            <a:ext cx="2836366" cy="3329173"/>
            <a:chOff x="251520" y="620686"/>
            <a:chExt cx="2836366" cy="332917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0686"/>
              <a:ext cx="2836366" cy="3329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ttangolo 8"/>
            <p:cNvSpPr/>
            <p:nvPr/>
          </p:nvSpPr>
          <p:spPr>
            <a:xfrm>
              <a:off x="251520" y="620688"/>
              <a:ext cx="2836366" cy="332917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3059832" y="2102496"/>
            <a:ext cx="2836366" cy="3342730"/>
            <a:chOff x="3243455" y="2174502"/>
            <a:chExt cx="2836366" cy="334273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455" y="2174502"/>
              <a:ext cx="2836366" cy="3342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ttangolo 15"/>
            <p:cNvSpPr/>
            <p:nvPr/>
          </p:nvSpPr>
          <p:spPr>
            <a:xfrm>
              <a:off x="3243455" y="2188061"/>
              <a:ext cx="2836366" cy="332917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5971600" y="456146"/>
            <a:ext cx="3056069" cy="2060962"/>
            <a:chOff x="6069766" y="1158132"/>
            <a:chExt cx="2931953" cy="1866830"/>
          </a:xfrm>
        </p:grpSpPr>
        <p:pic>
          <p:nvPicPr>
            <p:cNvPr id="4102" name="Picture 6" descr="https://www.carlocassaniti.it/wp-content/uploads/2020/08/testata-governo-territorio-1024x65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766" y="1158132"/>
              <a:ext cx="2931953" cy="1866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ttangolo 16"/>
            <p:cNvSpPr/>
            <p:nvPr/>
          </p:nvSpPr>
          <p:spPr>
            <a:xfrm>
              <a:off x="6069766" y="1158132"/>
              <a:ext cx="2921337" cy="186683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961523" y="2570667"/>
            <a:ext cx="3074973" cy="3810661"/>
            <a:chOff x="5940152" y="2492896"/>
            <a:chExt cx="3074973" cy="3810661"/>
          </a:xfrm>
        </p:grpSpPr>
        <p:grpSp>
          <p:nvGrpSpPr>
            <p:cNvPr id="21" name="Gruppo 20"/>
            <p:cNvGrpSpPr/>
            <p:nvPr/>
          </p:nvGrpSpPr>
          <p:grpSpPr>
            <a:xfrm>
              <a:off x="5940152" y="2564904"/>
              <a:ext cx="3074973" cy="3738653"/>
              <a:chOff x="-8130" y="587390"/>
              <a:chExt cx="3283986" cy="3810661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2" y="587390"/>
                <a:ext cx="3273224" cy="1360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130" y="2030342"/>
                <a:ext cx="3151434" cy="2367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" name="Rettangolo 12"/>
            <p:cNvSpPr/>
            <p:nvPr/>
          </p:nvSpPr>
          <p:spPr>
            <a:xfrm>
              <a:off x="5940152" y="2492896"/>
              <a:ext cx="3050039" cy="381066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700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40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/>
        </p:blipFill>
        <p:spPr bwMode="auto">
          <a:xfrm>
            <a:off x="267615" y="548680"/>
            <a:ext cx="8626725" cy="5704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3914979" y="1617307"/>
            <a:ext cx="576064" cy="576064"/>
            <a:chOff x="3914979" y="1617307"/>
            <a:chExt cx="576064" cy="576064"/>
          </a:xfrm>
        </p:grpSpPr>
        <p:sp>
          <p:nvSpPr>
            <p:cNvPr id="12" name="Stella a 5 punte 11"/>
            <p:cNvSpPr/>
            <p:nvPr/>
          </p:nvSpPr>
          <p:spPr>
            <a:xfrm>
              <a:off x="4058995" y="1761323"/>
              <a:ext cx="288032" cy="288032"/>
            </a:xfrm>
            <a:prstGeom prst="star5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/>
            <p:cNvSpPr/>
            <p:nvPr/>
          </p:nvSpPr>
          <p:spPr>
            <a:xfrm>
              <a:off x="3914979" y="1617307"/>
              <a:ext cx="576064" cy="576064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4" name="Picture 5" descr="Fleri, chiesa nuova e chiesa vecchia convivono insieme - Foto di Chiesa  Maria SS. del Rosario - Fleri, Sicilia - Tripadvis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17546"/>
            <a:ext cx="3456384" cy="2595430"/>
          </a:xfrm>
          <a:prstGeom prst="rect">
            <a:avLst/>
          </a:prstGeom>
          <a:noFill/>
          <a:ln w="254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3404767" y="3400863"/>
            <a:ext cx="131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FLERI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813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D:\PROTEZIONE CIVILE\Terremoto Fleri 26.12.18\Rassegna stampa e TV\la sicilia Fler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5572"/>
            <a:ext cx="7004647" cy="39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41</a:t>
            </a:fld>
            <a:endParaRPr lang="it-IT"/>
          </a:p>
        </p:txBody>
      </p:sp>
      <p:pic>
        <p:nvPicPr>
          <p:cNvPr id="3074" name="Picture 2" descr="Potrebbe essere un'immagine raffigurante attività all'aperto e il seguente testo &quot;Ricostruzione post sisma ecco i &quot;numeri&quot; ZAFFERANA. Scalia: «Per danni più gravi presentate 279 istanze, solo per casi più lievi. Per delocalizzazione spesi 31 milioni»&gt; ENZA BARBAGALLO Il punto della situazione, su due fronti, da parte del commissario straordinario ZAFFERANA. Abbiamo chiesto al ladelocalizzazio- Fleri, dopo ancora da Comune quante pratiche toerogato; riguarda Scalia accolte Comun per istanz Scalia spesi samas prossimità on agli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45313" cy="588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trebbe essere un'immagine raffigurante 1 persona e tes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0" y="1945886"/>
            <a:ext cx="4316580" cy="228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trebbe essere un'immagine raffigurante 1 persona e tes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0433"/>
            <a:ext cx="3583795" cy="21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otrebbe essere un'immagine raffigurante attività all'aper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792" y="2708920"/>
            <a:ext cx="3818389" cy="37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otrebbe essere un'immagine raffigurante il seguente testo &quot;ZAFFERANA nove centri Santo Ricostruzione post sisma a Zafferana, Scalia contrario alla delocalizzazione imo tivi precauzionalie sfuggire situa- difa culturale.il commiccario Vittorio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5" y="4104420"/>
            <a:ext cx="8497306" cy="266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64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3827" y="407707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solidFill>
                  <a:srgbClr val="002060"/>
                </a:solidFill>
              </a:rPr>
              <a:t>Le avversità possono essere  delle formidabili occasioni </a:t>
            </a:r>
          </a:p>
          <a:p>
            <a:pPr algn="ctr"/>
            <a:r>
              <a:rPr lang="it-IT" sz="1600" i="1" dirty="0">
                <a:solidFill>
                  <a:srgbClr val="002060"/>
                </a:solidFill>
              </a:rPr>
              <a:t>(Thomas Mann)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46559" y="5157192"/>
            <a:ext cx="85689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</a:t>
            </a:r>
          </a:p>
          <a:p>
            <a:pPr algn="ctr"/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it-IT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Carlo Cassaniti</a:t>
            </a:r>
          </a:p>
          <a:p>
            <a:pPr algn="ctr"/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Centro Studi del Consiglio Nazionale dei Geologi</a:t>
            </a:r>
          </a:p>
          <a:p>
            <a:pPr algn="ctr"/>
            <a:r>
              <a:rPr lang="it-IT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carlo.cassaniti@gmail.com</a:t>
            </a:r>
          </a:p>
        </p:txBody>
      </p:sp>
      <p:pic>
        <p:nvPicPr>
          <p:cNvPr id="6" name="Immagin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7"/>
          <a:stretch/>
        </p:blipFill>
        <p:spPr>
          <a:xfrm>
            <a:off x="327707" y="620688"/>
            <a:ext cx="4230596" cy="273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r="7732"/>
          <a:stretch/>
        </p:blipFill>
        <p:spPr>
          <a:xfrm>
            <a:off x="4818722" y="620688"/>
            <a:ext cx="4024057" cy="273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sellaDiTesto 7"/>
          <p:cNvSpPr txBox="1"/>
          <p:nvPr/>
        </p:nvSpPr>
        <p:spPr>
          <a:xfrm>
            <a:off x="668935" y="3447710"/>
            <a:ext cx="311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Fleri, 1984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275155" y="3447710"/>
            <a:ext cx="311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Fleri, 2018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2555776" y="3892986"/>
            <a:ext cx="1410194" cy="576504"/>
            <a:chOff x="2555776" y="3892986"/>
            <a:chExt cx="1410194" cy="576504"/>
          </a:xfrm>
        </p:grpSpPr>
        <p:sp>
          <p:nvSpPr>
            <p:cNvPr id="3" name="Rettangolo 2"/>
            <p:cNvSpPr/>
            <p:nvPr/>
          </p:nvSpPr>
          <p:spPr>
            <a:xfrm>
              <a:off x="2555776" y="3892986"/>
              <a:ext cx="14101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dovrebbero</a:t>
              </a:r>
              <a:endPara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" name="Connettore 1 9"/>
            <p:cNvCxnSpPr/>
            <p:nvPr/>
          </p:nvCxnSpPr>
          <p:spPr>
            <a:xfrm>
              <a:off x="2699792" y="4259562"/>
              <a:ext cx="1008112" cy="20992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flipV="1">
              <a:off x="2699792" y="4259562"/>
              <a:ext cx="1080120" cy="20992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Potrebbe essere un'immagine raffigurante tes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96"/>
          <a:stretch/>
        </p:blipFill>
        <p:spPr bwMode="auto">
          <a:xfrm>
            <a:off x="5103000" y="1268760"/>
            <a:ext cx="3455500" cy="1512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9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5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2" b="22988"/>
          <a:stretch/>
        </p:blipFill>
        <p:spPr bwMode="auto">
          <a:xfrm>
            <a:off x="1581459" y="762445"/>
            <a:ext cx="5983711" cy="210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07" y="2996952"/>
            <a:ext cx="624278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835696" y="4473116"/>
            <a:ext cx="5616624" cy="104411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0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6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76672"/>
            <a:ext cx="8136904" cy="3649953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109016" y="4126625"/>
            <a:ext cx="5599706" cy="2217271"/>
            <a:chOff x="109016" y="4126625"/>
            <a:chExt cx="5599706" cy="221727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/>
            <a:srcRect b="12772"/>
            <a:stretch/>
          </p:blipFill>
          <p:spPr>
            <a:xfrm>
              <a:off x="109016" y="4126625"/>
              <a:ext cx="5599706" cy="1638724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512" y="5821746"/>
              <a:ext cx="4450707" cy="522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25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7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981351"/>
            <a:ext cx="8064897" cy="208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8064896" cy="258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1484784"/>
            <a:ext cx="897772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0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8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32"/>
          <a:stretch/>
        </p:blipFill>
        <p:spPr bwMode="auto">
          <a:xfrm>
            <a:off x="467544" y="620689"/>
            <a:ext cx="8496944" cy="97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2" b="29221"/>
          <a:stretch/>
        </p:blipFill>
        <p:spPr bwMode="auto">
          <a:xfrm>
            <a:off x="395536" y="1700808"/>
            <a:ext cx="849694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55"/>
          <a:stretch/>
        </p:blipFill>
        <p:spPr bwMode="auto">
          <a:xfrm>
            <a:off x="409743" y="4590714"/>
            <a:ext cx="8496944" cy="157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265755" y="5125981"/>
            <a:ext cx="2650061" cy="504056"/>
            <a:chOff x="265755" y="5125981"/>
            <a:chExt cx="2650061" cy="504056"/>
          </a:xfrm>
        </p:grpSpPr>
        <p:sp>
          <p:nvSpPr>
            <p:cNvPr id="7" name="Smile 6"/>
            <p:cNvSpPr/>
            <p:nvPr/>
          </p:nvSpPr>
          <p:spPr>
            <a:xfrm>
              <a:off x="265755" y="5125981"/>
              <a:ext cx="576064" cy="504056"/>
            </a:xfrm>
            <a:prstGeom prst="smileyFac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2123728" y="5229200"/>
              <a:ext cx="792088" cy="28803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626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33265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6453336"/>
            <a:ext cx="91440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2" y="6525343"/>
            <a:ext cx="282667" cy="2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876256" y="6462734"/>
            <a:ext cx="2138348" cy="350642"/>
          </a:xfrm>
        </p:spPr>
        <p:txBody>
          <a:bodyPr/>
          <a:lstStyle/>
          <a:p>
            <a:fld id="{E7A41E1B-4F70-4964-A407-84C68BE8251C}" type="slidenum">
              <a:rPr lang="it-IT" smtClean="0"/>
              <a:t>9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9612" y="6525344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50000"/>
                  </a:schemeClr>
                </a:solidFill>
              </a:rPr>
              <a:t>Carlo CASSANITI – Centro Studi Consiglio Nazionale dei Geologi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32" y="101824"/>
            <a:ext cx="9141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i="1" dirty="0">
                <a:solidFill>
                  <a:schemeClr val="bg1">
                    <a:lumMod val="50000"/>
                  </a:schemeClr>
                </a:solidFill>
              </a:rPr>
              <a:t>Microzonazione sismica e pianificazione urbanistica. Indagini e livelli di approfondimento per la definizione delle FAC nel contesto vulcanico etneo: casi studio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37580" y="764705"/>
            <a:ext cx="8310884" cy="3994404"/>
            <a:chOff x="437580" y="764705"/>
            <a:chExt cx="8310884" cy="399440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56" y="764705"/>
              <a:ext cx="8191829" cy="3240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80" y="3573016"/>
              <a:ext cx="8310884" cy="1186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0" y="4780720"/>
            <a:ext cx="7950844" cy="30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0" y="5733256"/>
            <a:ext cx="7864574" cy="41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0</TotalTime>
  <Words>1914</Words>
  <Application>Microsoft Office PowerPoint</Application>
  <PresentationFormat>Presentazione su schermo (4:3)</PresentationFormat>
  <Paragraphs>227</Paragraphs>
  <Slides>42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5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Admin</cp:lastModifiedBy>
  <cp:revision>138</cp:revision>
  <dcterms:created xsi:type="dcterms:W3CDTF">2021-11-26T17:04:53Z</dcterms:created>
  <dcterms:modified xsi:type="dcterms:W3CDTF">2022-09-28T13:45:45Z</dcterms:modified>
</cp:coreProperties>
</file>